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27" r:id="rId3"/>
    <p:sldId id="483" r:id="rId4"/>
    <p:sldId id="484" r:id="rId5"/>
    <p:sldId id="490" r:id="rId6"/>
    <p:sldId id="498" r:id="rId7"/>
    <p:sldId id="495" r:id="rId8"/>
    <p:sldId id="517" r:id="rId9"/>
    <p:sldId id="518" r:id="rId10"/>
    <p:sldId id="519" r:id="rId11"/>
    <p:sldId id="520" r:id="rId12"/>
    <p:sldId id="521" r:id="rId13"/>
    <p:sldId id="523" r:id="rId14"/>
    <p:sldId id="522" r:id="rId15"/>
    <p:sldId id="524" r:id="rId16"/>
    <p:sldId id="525" r:id="rId17"/>
    <p:sldId id="526" r:id="rId18"/>
    <p:sldId id="527" r:id="rId19"/>
    <p:sldId id="528" r:id="rId20"/>
    <p:sldId id="529" r:id="rId21"/>
    <p:sldId id="530" r:id="rId22"/>
    <p:sldId id="531" r:id="rId23"/>
    <p:sldId id="532" r:id="rId24"/>
    <p:sldId id="533" r:id="rId25"/>
    <p:sldId id="534" r:id="rId26"/>
    <p:sldId id="535" r:id="rId27"/>
    <p:sldId id="536" r:id="rId28"/>
    <p:sldId id="537" r:id="rId29"/>
    <p:sldId id="538" r:id="rId30"/>
    <p:sldId id="539" r:id="rId31"/>
    <p:sldId id="540" r:id="rId32"/>
    <p:sldId id="541" r:id="rId33"/>
    <p:sldId id="542" r:id="rId34"/>
    <p:sldId id="543" r:id="rId35"/>
    <p:sldId id="544" r:id="rId36"/>
    <p:sldId id="545" r:id="rId37"/>
    <p:sldId id="546" r:id="rId38"/>
    <p:sldId id="547" r:id="rId39"/>
    <p:sldId id="548" r:id="rId40"/>
    <p:sldId id="549" r:id="rId41"/>
    <p:sldId id="550" r:id="rId42"/>
    <p:sldId id="551" r:id="rId43"/>
    <p:sldId id="552" r:id="rId44"/>
    <p:sldId id="553" r:id="rId45"/>
    <p:sldId id="554" r:id="rId46"/>
    <p:sldId id="555" r:id="rId47"/>
    <p:sldId id="556"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660"/>
  </p:normalViewPr>
  <p:slideViewPr>
    <p:cSldViewPr snapToGrid="0">
      <p:cViewPr varScale="1">
        <p:scale>
          <a:sx n="80" d="100"/>
          <a:sy n="80" d="100"/>
        </p:scale>
        <p:origin x="48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2/20/2018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productiecapaciteit:</a:t>
            </a:r>
            <a:endParaRPr lang="nl-NL" dirty="0"/>
          </a:p>
        </p:txBody>
      </p:sp>
      <p:sp>
        <p:nvSpPr>
          <p:cNvPr id="3" name="Tijdelijke aanduiding voor inhoud 2"/>
          <p:cNvSpPr>
            <a:spLocks noGrp="1"/>
          </p:cNvSpPr>
          <p:nvPr>
            <p:ph idx="1"/>
          </p:nvPr>
        </p:nvSpPr>
        <p:spPr/>
        <p:txBody>
          <a:bodyPr>
            <a:normAutofit/>
          </a:bodyPr>
          <a:lstStyle/>
          <a:p>
            <a:r>
              <a:rPr lang="nl-NL" sz="2500" dirty="0" smtClean="0"/>
              <a:t>Zoals we hebben gezien de productiecapaciteit wordt bepaald door de knelpuntfactor.</a:t>
            </a:r>
          </a:p>
          <a:p>
            <a:r>
              <a:rPr lang="nl-NL" sz="2500" dirty="0" smtClean="0"/>
              <a:t>CQ: als we de knelpuntfactor weten, kunnen we de productiecapaciteit berekenen.</a:t>
            </a:r>
          </a:p>
          <a:p>
            <a:r>
              <a:rPr lang="nl-NL" sz="2500" dirty="0" smtClean="0"/>
              <a:t>We beginnen met de aanname dat de productiecapaciteit wordt bepaald door de knelpuntfactor arbeid.</a:t>
            </a:r>
            <a:endParaRPr lang="nl-NL" sz="2500" dirty="0"/>
          </a:p>
        </p:txBody>
      </p:sp>
    </p:spTree>
    <p:extLst>
      <p:ext uri="{BB962C8B-B14F-4D97-AF65-F5344CB8AC3E}">
        <p14:creationId xmlns:p14="http://schemas.microsoft.com/office/powerpoint/2010/main" val="42626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221" y="0"/>
            <a:ext cx="9189781" cy="1930400"/>
          </a:xfrm>
        </p:spPr>
        <p:txBody>
          <a:bodyPr/>
          <a:lstStyle/>
          <a:p>
            <a:r>
              <a:rPr lang="nl-NL" dirty="0" smtClean="0"/>
              <a:t>We gaan even de vergelijkingen langs. (laten we ze allemaal even langs gaan)</a:t>
            </a:r>
            <a:endParaRPr lang="nl-NL" dirty="0"/>
          </a:p>
        </p:txBody>
      </p:sp>
      <p:sp>
        <p:nvSpPr>
          <p:cNvPr id="3" name="Tijdelijke aanduiding voor inhoud 2"/>
          <p:cNvSpPr>
            <a:spLocks noGrp="1"/>
          </p:cNvSpPr>
          <p:nvPr>
            <p:ph idx="1"/>
          </p:nvPr>
        </p:nvSpPr>
        <p:spPr>
          <a:xfrm>
            <a:off x="84221" y="1058779"/>
            <a:ext cx="11032958" cy="4982584"/>
          </a:xfrm>
        </p:spPr>
        <p:txBody>
          <a:bodyPr>
            <a:noAutofit/>
          </a:bodyPr>
          <a:lstStyle/>
          <a:p>
            <a:r>
              <a:rPr lang="nl-NL" sz="2200" dirty="0" smtClean="0"/>
              <a:t>(1) en (2) hier gaan we vanuit wanneer we het inkomensevenwicht berekenen)</a:t>
            </a:r>
          </a:p>
          <a:p>
            <a:r>
              <a:rPr lang="nl-NL" sz="2200" dirty="0" smtClean="0"/>
              <a:t>(3) en (4) en (5) dit gebruiken we om te bereken hoe hoog het inkomensevenwicht is. Of via Y = C + I of via I = S waarbij S omgekeerde is van C.</a:t>
            </a:r>
          </a:p>
          <a:p>
            <a:r>
              <a:rPr lang="nl-NL" sz="2200" dirty="0" smtClean="0"/>
              <a:t>Dus C = 0.75Y + 20, dan is S = 0.25Y – 20.</a:t>
            </a:r>
          </a:p>
          <a:p>
            <a:r>
              <a:rPr lang="nl-NL" sz="2200" dirty="0" smtClean="0"/>
              <a:t>(6) = Apt * Aa, Aa= hoeveel mensen er eventueel willen en kunnen werken. Apt = hoeveel we produceren in dit geval per werknemer.</a:t>
            </a:r>
          </a:p>
          <a:p>
            <a:r>
              <a:rPr lang="nl-NL" sz="2200" dirty="0" smtClean="0"/>
              <a:t>(7) = gegeven beroepsbevolking</a:t>
            </a:r>
          </a:p>
          <a:p>
            <a:r>
              <a:rPr lang="nl-NL" sz="2200" dirty="0" smtClean="0"/>
              <a:t>(8) = de hoeveelheid mensen die we nodig hebben, de vraag naar arbeid, hoeveel mensen er werken. </a:t>
            </a:r>
            <a:endParaRPr lang="nl-NL" sz="2200" dirty="0"/>
          </a:p>
          <a:p>
            <a:r>
              <a:rPr lang="nl-NL" sz="2200" dirty="0" smtClean="0"/>
              <a:t>Per persoon maakte we 50 (zowel in 6 als in 8). Als we dus in totaal 400 maken hadden we hiervoor 8 personen nodig.</a:t>
            </a:r>
          </a:p>
          <a:p>
            <a:r>
              <a:rPr lang="nl-NL" sz="2200" dirty="0" smtClean="0"/>
              <a:t>Aangezien 400/50 = 8.</a:t>
            </a:r>
          </a:p>
          <a:p>
            <a:r>
              <a:rPr lang="nl-NL" sz="2200" dirty="0" smtClean="0"/>
              <a:t>(9) = werkloosheid, is arbeidsaanbod (hoeveel kunnen en willen er werken) – arbeidsvraag (hoeveel mensen zijn er nodig).</a:t>
            </a:r>
            <a:endParaRPr lang="nl-NL" sz="2200" dirty="0"/>
          </a:p>
        </p:txBody>
      </p:sp>
    </p:spTree>
    <p:extLst>
      <p:ext uri="{BB962C8B-B14F-4D97-AF65-F5344CB8AC3E}">
        <p14:creationId xmlns:p14="http://schemas.microsoft.com/office/powerpoint/2010/main" val="118185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Y  = BE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Om de werkloosheid zo laag mogelijk te maken (en bij de knelpunt factor arbeid zelfs gelijk te stellen aan 0).</a:t>
            </a:r>
          </a:p>
          <a:p>
            <a:r>
              <a:rPr lang="nl-NL" sz="2500" dirty="0" smtClean="0"/>
              <a:t>Willen we dat de productiecapaciteit volledig benut wordt.</a:t>
            </a:r>
          </a:p>
          <a:p>
            <a:r>
              <a:rPr lang="nl-NL" sz="2500" dirty="0" smtClean="0"/>
              <a:t>Wanneer Y = maximale productie spreken we van een bestedingsevenwicht.</a:t>
            </a:r>
          </a:p>
          <a:p>
            <a:r>
              <a:rPr lang="nl-NL" sz="2500" dirty="0" smtClean="0"/>
              <a:t>In dit geval wordt er net zoveel besteed (Y) als dat er maximaal geproduceerd kan worden.</a:t>
            </a:r>
          </a:p>
          <a:p>
            <a:r>
              <a:rPr lang="nl-NL" sz="2500" dirty="0" smtClean="0"/>
              <a:t>Dit kunnen we berekenen door Y = Y*</a:t>
            </a:r>
            <a:endParaRPr lang="nl-NL" sz="2500" dirty="0"/>
          </a:p>
        </p:txBody>
      </p:sp>
    </p:spTree>
    <p:extLst>
      <p:ext uri="{BB962C8B-B14F-4D97-AF65-F5344CB8AC3E}">
        <p14:creationId xmlns:p14="http://schemas.microsoft.com/office/powerpoint/2010/main" val="9889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Vandaag: wat gebeurd er als we verschillende autonome variabele aanpassen.</a:t>
            </a:r>
            <a:endParaRPr lang="nl-NL" dirty="0"/>
          </a:p>
        </p:txBody>
      </p:sp>
    </p:spTree>
    <p:extLst>
      <p:ext uri="{BB962C8B-B14F-4D97-AF65-F5344CB8AC3E}">
        <p14:creationId xmlns:p14="http://schemas.microsoft.com/office/powerpoint/2010/main" val="746554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3.25 en 3.26</a:t>
            </a:r>
            <a:endParaRPr lang="nl-NL" b="1" dirty="0"/>
          </a:p>
        </p:txBody>
      </p:sp>
      <p:sp>
        <p:nvSpPr>
          <p:cNvPr id="3" name="Tijdelijke aanduiding voor inhoud 2"/>
          <p:cNvSpPr>
            <a:spLocks noGrp="1"/>
          </p:cNvSpPr>
          <p:nvPr>
            <p:ph idx="1"/>
          </p:nvPr>
        </p:nvSpPr>
        <p:spPr>
          <a:xfrm>
            <a:off x="677334" y="1431759"/>
            <a:ext cx="4448119" cy="5582652"/>
          </a:xfrm>
        </p:spPr>
        <p:txBody>
          <a:bodyPr>
            <a:normAutofit/>
          </a:bodyPr>
          <a:lstStyle/>
          <a:p>
            <a:r>
              <a:rPr lang="nl-NL" sz="2500" dirty="0" smtClean="0"/>
              <a:t>15 minuten de tijd.</a:t>
            </a:r>
          </a:p>
          <a:p>
            <a:r>
              <a:rPr lang="nl-NL" sz="2500" dirty="0" smtClean="0"/>
              <a:t>Eerder klaar?</a:t>
            </a:r>
          </a:p>
          <a:p>
            <a:r>
              <a:rPr lang="nl-NL" sz="2500" dirty="0" smtClean="0"/>
              <a:t>Aan de slag met 3.27 en 3.28</a:t>
            </a:r>
          </a:p>
          <a:p>
            <a:r>
              <a:rPr lang="nl-NL" sz="2500" dirty="0" smtClean="0"/>
              <a:t>In de uitgangssituatie bij Io = 25, was Y 180.</a:t>
            </a:r>
          </a:p>
          <a:p>
            <a:r>
              <a:rPr lang="nl-NL" sz="2500" dirty="0" smtClean="0"/>
              <a:t>Oplossen Y = 0.75Y + 20 + Io. </a:t>
            </a:r>
          </a:p>
          <a:p>
            <a:r>
              <a:rPr lang="nl-NL" sz="2500" dirty="0" smtClean="0"/>
              <a:t>Io verschillend invullen.</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9"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6"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6" y="197344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80832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13720" b="91106"/>
          <a:stretch/>
        </p:blipFill>
        <p:spPr>
          <a:xfrm>
            <a:off x="0" y="0"/>
            <a:ext cx="7868653" cy="601579"/>
          </a:xfrm>
          <a:prstGeom prst="rect">
            <a:avLst/>
          </a:prstGeom>
        </p:spPr>
      </p:pic>
      <p:pic>
        <p:nvPicPr>
          <p:cNvPr id="5" name="Afbeelding 4"/>
          <p:cNvPicPr>
            <a:picLocks noChangeAspect="1"/>
          </p:cNvPicPr>
          <p:nvPr/>
        </p:nvPicPr>
        <p:blipFill rotWithShape="1">
          <a:blip r:embed="rId2"/>
          <a:srcRect r="88127" b="49123"/>
          <a:stretch/>
        </p:blipFill>
        <p:spPr>
          <a:xfrm>
            <a:off x="1" y="0"/>
            <a:ext cx="1082842" cy="3441032"/>
          </a:xfrm>
          <a:prstGeom prst="rect">
            <a:avLst/>
          </a:prstGeom>
        </p:spPr>
      </p:pic>
      <p:pic>
        <p:nvPicPr>
          <p:cNvPr id="6" name="Afbeelding 5"/>
          <p:cNvPicPr>
            <a:picLocks noChangeAspect="1"/>
          </p:cNvPicPr>
          <p:nvPr/>
        </p:nvPicPr>
        <p:blipFill rotWithShape="1">
          <a:blip r:embed="rId2"/>
          <a:srcRect r="77573" b="66023"/>
          <a:stretch/>
        </p:blipFill>
        <p:spPr>
          <a:xfrm>
            <a:off x="1" y="0"/>
            <a:ext cx="2045368" cy="2298032"/>
          </a:xfrm>
          <a:prstGeom prst="rect">
            <a:avLst/>
          </a:prstGeom>
        </p:spPr>
      </p:pic>
      <p:pic>
        <p:nvPicPr>
          <p:cNvPr id="7" name="Afbeelding 6"/>
          <p:cNvPicPr>
            <a:picLocks noChangeAspect="1"/>
          </p:cNvPicPr>
          <p:nvPr/>
        </p:nvPicPr>
        <p:blipFill rotWithShape="1">
          <a:blip r:embed="rId2"/>
          <a:srcRect r="77573" b="59619"/>
          <a:stretch/>
        </p:blipFill>
        <p:spPr>
          <a:xfrm>
            <a:off x="1" y="0"/>
            <a:ext cx="2045368" cy="2731168"/>
          </a:xfrm>
          <a:prstGeom prst="rect">
            <a:avLst/>
          </a:prstGeom>
        </p:spPr>
      </p:pic>
      <p:pic>
        <p:nvPicPr>
          <p:cNvPr id="8" name="Afbeelding 7"/>
          <p:cNvPicPr>
            <a:picLocks noChangeAspect="1"/>
          </p:cNvPicPr>
          <p:nvPr/>
        </p:nvPicPr>
        <p:blipFill rotWithShape="1">
          <a:blip r:embed="rId2"/>
          <a:srcRect r="77045" b="49657"/>
          <a:stretch/>
        </p:blipFill>
        <p:spPr>
          <a:xfrm>
            <a:off x="0" y="0"/>
            <a:ext cx="2093495" cy="3404937"/>
          </a:xfrm>
          <a:prstGeom prst="rect">
            <a:avLst/>
          </a:prstGeom>
        </p:spPr>
      </p:pic>
      <p:pic>
        <p:nvPicPr>
          <p:cNvPr id="9" name="Afbeelding 8"/>
          <p:cNvPicPr>
            <a:picLocks noChangeAspect="1"/>
          </p:cNvPicPr>
          <p:nvPr/>
        </p:nvPicPr>
        <p:blipFill rotWithShape="1">
          <a:blip r:embed="rId2"/>
          <a:srcRect r="68470" b="65489"/>
          <a:stretch/>
        </p:blipFill>
        <p:spPr>
          <a:xfrm>
            <a:off x="0" y="0"/>
            <a:ext cx="2875547" cy="2334126"/>
          </a:xfrm>
          <a:prstGeom prst="rect">
            <a:avLst/>
          </a:prstGeom>
        </p:spPr>
      </p:pic>
      <p:pic>
        <p:nvPicPr>
          <p:cNvPr id="10" name="Afbeelding 9"/>
          <p:cNvPicPr>
            <a:picLocks noChangeAspect="1"/>
          </p:cNvPicPr>
          <p:nvPr/>
        </p:nvPicPr>
        <p:blipFill rotWithShape="1">
          <a:blip r:embed="rId2"/>
          <a:srcRect r="67282" b="60331"/>
          <a:stretch/>
        </p:blipFill>
        <p:spPr>
          <a:xfrm>
            <a:off x="1" y="0"/>
            <a:ext cx="2983832" cy="2683042"/>
          </a:xfrm>
          <a:prstGeom prst="rect">
            <a:avLst/>
          </a:prstGeom>
        </p:spPr>
      </p:pic>
      <p:pic>
        <p:nvPicPr>
          <p:cNvPr id="11" name="Afbeelding 10"/>
          <p:cNvPicPr>
            <a:picLocks noChangeAspect="1"/>
          </p:cNvPicPr>
          <p:nvPr/>
        </p:nvPicPr>
        <p:blipFill rotWithShape="1">
          <a:blip r:embed="rId2"/>
          <a:srcRect r="67546" b="48946"/>
          <a:stretch/>
        </p:blipFill>
        <p:spPr>
          <a:xfrm>
            <a:off x="1" y="0"/>
            <a:ext cx="2959768" cy="3453063"/>
          </a:xfrm>
          <a:prstGeom prst="rect">
            <a:avLst/>
          </a:prstGeom>
        </p:spPr>
      </p:pic>
      <p:pic>
        <p:nvPicPr>
          <p:cNvPr id="12" name="Afbeelding 11"/>
          <p:cNvPicPr>
            <a:picLocks noChangeAspect="1"/>
          </p:cNvPicPr>
          <p:nvPr/>
        </p:nvPicPr>
        <p:blipFill rotWithShape="1">
          <a:blip r:embed="rId2"/>
          <a:srcRect r="58443" b="66379"/>
          <a:stretch/>
        </p:blipFill>
        <p:spPr>
          <a:xfrm>
            <a:off x="0" y="0"/>
            <a:ext cx="3789947" cy="2273968"/>
          </a:xfrm>
          <a:prstGeom prst="rect">
            <a:avLst/>
          </a:prstGeom>
        </p:spPr>
      </p:pic>
      <p:pic>
        <p:nvPicPr>
          <p:cNvPr id="13" name="Afbeelding 12"/>
          <p:cNvPicPr>
            <a:picLocks noChangeAspect="1"/>
          </p:cNvPicPr>
          <p:nvPr/>
        </p:nvPicPr>
        <p:blipFill rotWithShape="1">
          <a:blip r:embed="rId2"/>
          <a:srcRect r="57916" b="59441"/>
          <a:stretch/>
        </p:blipFill>
        <p:spPr>
          <a:xfrm>
            <a:off x="1" y="0"/>
            <a:ext cx="3838074" cy="2743200"/>
          </a:xfrm>
          <a:prstGeom prst="rect">
            <a:avLst/>
          </a:prstGeom>
        </p:spPr>
      </p:pic>
      <p:pic>
        <p:nvPicPr>
          <p:cNvPr id="14" name="Afbeelding 13"/>
          <p:cNvPicPr>
            <a:picLocks noChangeAspect="1"/>
          </p:cNvPicPr>
          <p:nvPr/>
        </p:nvPicPr>
        <p:blipFill rotWithShape="1">
          <a:blip r:embed="rId2"/>
          <a:srcRect r="58179" b="50546"/>
          <a:stretch/>
        </p:blipFill>
        <p:spPr>
          <a:xfrm>
            <a:off x="0" y="0"/>
            <a:ext cx="3814011" cy="3344779"/>
          </a:xfrm>
          <a:prstGeom prst="rect">
            <a:avLst/>
          </a:prstGeom>
        </p:spPr>
      </p:pic>
      <p:pic>
        <p:nvPicPr>
          <p:cNvPr id="15" name="Afbeelding 14"/>
          <p:cNvPicPr>
            <a:picLocks noChangeAspect="1"/>
          </p:cNvPicPr>
          <p:nvPr/>
        </p:nvPicPr>
        <p:blipFill rotWithShape="1">
          <a:blip r:embed="rId2"/>
          <a:srcRect r="47757" b="48590"/>
          <a:stretch/>
        </p:blipFill>
        <p:spPr>
          <a:xfrm>
            <a:off x="0" y="0"/>
            <a:ext cx="4764505" cy="3477126"/>
          </a:xfrm>
          <a:prstGeom prst="rect">
            <a:avLst/>
          </a:prstGeom>
        </p:spPr>
      </p:pic>
      <p:pic>
        <p:nvPicPr>
          <p:cNvPr id="16" name="Afbeelding 15"/>
          <p:cNvPicPr>
            <a:picLocks noChangeAspect="1"/>
          </p:cNvPicPr>
          <p:nvPr/>
        </p:nvPicPr>
        <p:blipFill rotWithShape="1">
          <a:blip r:embed="rId2"/>
          <a:srcRect r="34433" b="65312"/>
          <a:stretch/>
        </p:blipFill>
        <p:spPr>
          <a:xfrm>
            <a:off x="0" y="0"/>
            <a:ext cx="5979695" cy="2346158"/>
          </a:xfrm>
          <a:prstGeom prst="rect">
            <a:avLst/>
          </a:prstGeom>
        </p:spPr>
      </p:pic>
      <p:pic>
        <p:nvPicPr>
          <p:cNvPr id="17" name="Afbeelding 16"/>
          <p:cNvPicPr>
            <a:picLocks noChangeAspect="1"/>
          </p:cNvPicPr>
          <p:nvPr/>
        </p:nvPicPr>
        <p:blipFill rotWithShape="1">
          <a:blip r:embed="rId2"/>
          <a:srcRect r="33905" b="58908"/>
          <a:stretch/>
        </p:blipFill>
        <p:spPr>
          <a:xfrm>
            <a:off x="0" y="0"/>
            <a:ext cx="6027821" cy="2779295"/>
          </a:xfrm>
          <a:prstGeom prst="rect">
            <a:avLst/>
          </a:prstGeom>
        </p:spPr>
      </p:pic>
      <p:pic>
        <p:nvPicPr>
          <p:cNvPr id="18" name="Afbeelding 17"/>
          <p:cNvPicPr>
            <a:picLocks noChangeAspect="1"/>
          </p:cNvPicPr>
          <p:nvPr/>
        </p:nvPicPr>
        <p:blipFill rotWithShape="1">
          <a:blip r:embed="rId2"/>
          <a:srcRect r="34169" b="49657"/>
          <a:stretch/>
        </p:blipFill>
        <p:spPr>
          <a:xfrm>
            <a:off x="1" y="0"/>
            <a:ext cx="6003758" cy="3404937"/>
          </a:xfrm>
          <a:prstGeom prst="rect">
            <a:avLst/>
          </a:prstGeom>
        </p:spPr>
      </p:pic>
      <p:pic>
        <p:nvPicPr>
          <p:cNvPr id="19" name="Afbeelding 18"/>
          <p:cNvPicPr>
            <a:picLocks noChangeAspect="1"/>
          </p:cNvPicPr>
          <p:nvPr/>
        </p:nvPicPr>
        <p:blipFill rotWithShape="1">
          <a:blip r:embed="rId2"/>
          <a:srcRect b="65489"/>
          <a:stretch/>
        </p:blipFill>
        <p:spPr>
          <a:xfrm>
            <a:off x="0" y="0"/>
            <a:ext cx="9119937" cy="2334126"/>
          </a:xfrm>
          <a:prstGeom prst="rect">
            <a:avLst/>
          </a:prstGeom>
        </p:spPr>
      </p:pic>
      <p:pic>
        <p:nvPicPr>
          <p:cNvPr id="20" name="Afbeelding 19"/>
          <p:cNvPicPr>
            <a:picLocks noChangeAspect="1"/>
          </p:cNvPicPr>
          <p:nvPr/>
        </p:nvPicPr>
        <p:blipFill rotWithShape="1">
          <a:blip r:embed="rId2"/>
          <a:srcRect r="792" b="57662"/>
          <a:stretch/>
        </p:blipFill>
        <p:spPr>
          <a:xfrm>
            <a:off x="0" y="0"/>
            <a:ext cx="9047747" cy="2863516"/>
          </a:xfrm>
          <a:prstGeom prst="rect">
            <a:avLst/>
          </a:prstGeom>
        </p:spPr>
      </p:pic>
      <p:pic>
        <p:nvPicPr>
          <p:cNvPr id="21" name="Afbeelding 20"/>
          <p:cNvPicPr>
            <a:picLocks noChangeAspect="1"/>
          </p:cNvPicPr>
          <p:nvPr/>
        </p:nvPicPr>
        <p:blipFill rotWithShape="1">
          <a:blip r:embed="rId2"/>
          <a:srcRect r="1188" b="50191"/>
          <a:stretch/>
        </p:blipFill>
        <p:spPr>
          <a:xfrm>
            <a:off x="0" y="0"/>
            <a:ext cx="9011653" cy="3368842"/>
          </a:xfrm>
          <a:prstGeom prst="rect">
            <a:avLst/>
          </a:prstGeom>
        </p:spPr>
      </p:pic>
      <p:pic>
        <p:nvPicPr>
          <p:cNvPr id="22" name="Afbeelding 21"/>
          <p:cNvPicPr>
            <a:picLocks noChangeAspect="1"/>
          </p:cNvPicPr>
          <p:nvPr/>
        </p:nvPicPr>
        <p:blipFill rotWithShape="1">
          <a:blip r:embed="rId2"/>
          <a:srcRect b="36137"/>
          <a:stretch/>
        </p:blipFill>
        <p:spPr>
          <a:xfrm>
            <a:off x="0" y="0"/>
            <a:ext cx="9119937" cy="4319337"/>
          </a:xfrm>
          <a:prstGeom prst="rect">
            <a:avLst/>
          </a:prstGeom>
        </p:spPr>
      </p:pic>
      <p:pic>
        <p:nvPicPr>
          <p:cNvPr id="23" name="Afbeelding 22"/>
          <p:cNvPicPr>
            <a:picLocks noChangeAspect="1"/>
          </p:cNvPicPr>
          <p:nvPr/>
        </p:nvPicPr>
        <p:blipFill rotWithShape="1">
          <a:blip r:embed="rId2"/>
          <a:srcRect b="30089"/>
          <a:stretch/>
        </p:blipFill>
        <p:spPr>
          <a:xfrm>
            <a:off x="0" y="0"/>
            <a:ext cx="9119937" cy="4728411"/>
          </a:xfrm>
          <a:prstGeom prst="rect">
            <a:avLst/>
          </a:prstGeom>
        </p:spPr>
      </p:pic>
      <p:pic>
        <p:nvPicPr>
          <p:cNvPr id="24" name="Afbeelding 23"/>
          <p:cNvPicPr>
            <a:picLocks noChangeAspect="1"/>
          </p:cNvPicPr>
          <p:nvPr/>
        </p:nvPicPr>
        <p:blipFill rotWithShape="1">
          <a:blip r:embed="rId2"/>
          <a:srcRect b="19416"/>
          <a:stretch/>
        </p:blipFill>
        <p:spPr>
          <a:xfrm>
            <a:off x="0" y="0"/>
            <a:ext cx="9119937" cy="5450305"/>
          </a:xfrm>
          <a:prstGeom prst="rect">
            <a:avLst/>
          </a:prstGeom>
        </p:spPr>
      </p:pic>
      <p:pic>
        <p:nvPicPr>
          <p:cNvPr id="25" name="Afbeelding 24"/>
          <p:cNvPicPr>
            <a:picLocks noChangeAspect="1"/>
          </p:cNvPicPr>
          <p:nvPr/>
        </p:nvPicPr>
        <p:blipFill>
          <a:blip r:embed="rId2"/>
          <a:stretch>
            <a:fillRect/>
          </a:stretch>
        </p:blipFill>
        <p:spPr>
          <a:xfrm>
            <a:off x="0" y="0"/>
            <a:ext cx="9119937" cy="6763504"/>
          </a:xfrm>
          <a:prstGeom prst="rect">
            <a:avLst/>
          </a:prstGeom>
        </p:spPr>
      </p:pic>
    </p:spTree>
    <p:extLst>
      <p:ext uri="{BB962C8B-B14F-4D97-AF65-F5344CB8AC3E}">
        <p14:creationId xmlns:p14="http://schemas.microsoft.com/office/powerpoint/2010/main" val="225018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oplossen van het model	</a:t>
            </a:r>
            <a:endParaRPr lang="nl-NL" dirty="0"/>
          </a:p>
        </p:txBody>
      </p:sp>
      <p:sp>
        <p:nvSpPr>
          <p:cNvPr id="3" name="Tijdelijke aanduiding voor inhoud 2"/>
          <p:cNvSpPr>
            <a:spLocks noGrp="1"/>
          </p:cNvSpPr>
          <p:nvPr>
            <p:ph idx="1"/>
          </p:nvPr>
        </p:nvSpPr>
        <p:spPr/>
        <p:txBody>
          <a:bodyPr>
            <a:noAutofit/>
          </a:bodyPr>
          <a:lstStyle/>
          <a:p>
            <a:r>
              <a:rPr lang="nl-NL" sz="2500" dirty="0" smtClean="0"/>
              <a:t>Het model kan elke keer worden opgelost zodra er 1 onbekende is. Dit kunnen de verschillende autonome variabele zijn (investering of consumptie) </a:t>
            </a:r>
          </a:p>
          <a:p>
            <a:r>
              <a:rPr lang="nl-NL" sz="2500" dirty="0" smtClean="0"/>
              <a:t>Maar kan ook wanneer de consumptiequote onbekend is.</a:t>
            </a:r>
          </a:p>
          <a:p>
            <a:r>
              <a:rPr lang="nl-NL" sz="2500" dirty="0" smtClean="0"/>
              <a:t>Cq welk gedeelte van het inkomen wordt geconsumeerd.</a:t>
            </a:r>
          </a:p>
          <a:p>
            <a:endParaRPr lang="nl-NL" sz="2500" dirty="0" smtClean="0"/>
          </a:p>
          <a:p>
            <a:endParaRPr lang="nl-NL" sz="2500" dirty="0"/>
          </a:p>
        </p:txBody>
      </p:sp>
    </p:spTree>
    <p:extLst>
      <p:ext uri="{BB962C8B-B14F-4D97-AF65-F5344CB8AC3E}">
        <p14:creationId xmlns:p14="http://schemas.microsoft.com/office/powerpoint/2010/main" val="2704071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3.27 en 3.28</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minuten de tijd.</a:t>
            </a:r>
          </a:p>
          <a:p>
            <a:r>
              <a:rPr lang="nl-NL" sz="2500" dirty="0" smtClean="0"/>
              <a:t>Eerder klaar?</a:t>
            </a:r>
          </a:p>
          <a:p>
            <a:r>
              <a:rPr lang="nl-NL" sz="2500" dirty="0" smtClean="0"/>
              <a:t>Goed werk, je kan alvast grafisch oplossing van het bestedingsevenwicht lezen. </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407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936"/>
          <a:stretch/>
        </p:blipFill>
        <p:spPr>
          <a:xfrm>
            <a:off x="0" y="0"/>
            <a:ext cx="10407316" cy="553453"/>
          </a:xfrm>
          <a:prstGeom prst="rect">
            <a:avLst/>
          </a:prstGeom>
        </p:spPr>
      </p:pic>
      <p:pic>
        <p:nvPicPr>
          <p:cNvPr id="5" name="Afbeelding 4"/>
          <p:cNvPicPr>
            <a:picLocks noChangeAspect="1"/>
          </p:cNvPicPr>
          <p:nvPr/>
        </p:nvPicPr>
        <p:blipFill rotWithShape="1">
          <a:blip r:embed="rId2"/>
          <a:srcRect b="74932"/>
          <a:stretch/>
        </p:blipFill>
        <p:spPr>
          <a:xfrm>
            <a:off x="0" y="1"/>
            <a:ext cx="10407316" cy="1720516"/>
          </a:xfrm>
          <a:prstGeom prst="rect">
            <a:avLst/>
          </a:prstGeom>
        </p:spPr>
      </p:pic>
      <p:pic>
        <p:nvPicPr>
          <p:cNvPr id="6" name="Afbeelding 5"/>
          <p:cNvPicPr>
            <a:picLocks noChangeAspect="1"/>
          </p:cNvPicPr>
          <p:nvPr/>
        </p:nvPicPr>
        <p:blipFill rotWithShape="1">
          <a:blip r:embed="rId2"/>
          <a:srcRect b="12702"/>
          <a:stretch/>
        </p:blipFill>
        <p:spPr>
          <a:xfrm>
            <a:off x="0" y="1"/>
            <a:ext cx="10407316" cy="5991726"/>
          </a:xfrm>
          <a:prstGeom prst="rect">
            <a:avLst/>
          </a:prstGeom>
        </p:spPr>
      </p:pic>
      <p:pic>
        <p:nvPicPr>
          <p:cNvPr id="7" name="Afbeelding 6"/>
          <p:cNvPicPr>
            <a:picLocks noChangeAspect="1"/>
          </p:cNvPicPr>
          <p:nvPr/>
        </p:nvPicPr>
        <p:blipFill>
          <a:blip r:embed="rId2"/>
          <a:stretch>
            <a:fillRect/>
          </a:stretch>
        </p:blipFill>
        <p:spPr>
          <a:xfrm>
            <a:off x="0" y="0"/>
            <a:ext cx="10407316" cy="6863533"/>
          </a:xfrm>
          <a:prstGeom prst="rect">
            <a:avLst/>
          </a:prstGeom>
        </p:spPr>
      </p:pic>
    </p:spTree>
    <p:extLst>
      <p:ext uri="{BB962C8B-B14F-4D97-AF65-F5344CB8AC3E}">
        <p14:creationId xmlns:p14="http://schemas.microsoft.com/office/powerpoint/2010/main" val="150582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5326" y="0"/>
            <a:ext cx="8768676" cy="1930400"/>
          </a:xfrm>
        </p:spPr>
        <p:txBody>
          <a:bodyPr/>
          <a:lstStyle/>
          <a:p>
            <a:r>
              <a:rPr lang="nl-NL" dirty="0" smtClean="0"/>
              <a:t>Les </a:t>
            </a:r>
            <a:r>
              <a:rPr lang="nl-NL" dirty="0" smtClean="0"/>
              <a:t>2: </a:t>
            </a:r>
            <a:r>
              <a:rPr lang="nl-NL" dirty="0" smtClean="0"/>
              <a:t>3.3 de aanbodkant van het conjunctuur model.</a:t>
            </a:r>
            <a:endParaRPr lang="nl-NL" dirty="0"/>
          </a:p>
        </p:txBody>
      </p:sp>
      <p:sp>
        <p:nvSpPr>
          <p:cNvPr id="3" name="Tijdelijke aanduiding voor inhoud 2"/>
          <p:cNvSpPr>
            <a:spLocks noGrp="1"/>
          </p:cNvSpPr>
          <p:nvPr>
            <p:ph idx="1"/>
          </p:nvPr>
        </p:nvSpPr>
        <p:spPr>
          <a:xfrm>
            <a:off x="613610" y="1082842"/>
            <a:ext cx="8660391" cy="4958521"/>
          </a:xfrm>
        </p:spPr>
        <p:txBody>
          <a:bodyPr>
            <a:noAutofit/>
          </a:bodyPr>
          <a:lstStyle/>
          <a:p>
            <a:r>
              <a:rPr lang="nl-NL" sz="2500" dirty="0" smtClean="0"/>
              <a:t>Aanbodkant = productiekant = productiecapaciteit</a:t>
            </a:r>
          </a:p>
          <a:p>
            <a:r>
              <a:rPr lang="nl-NL" sz="2500" dirty="0" smtClean="0"/>
              <a:t>Wordt bepaald door de productiefactoren.</a:t>
            </a:r>
          </a:p>
          <a:p>
            <a:r>
              <a:rPr lang="nl-NL" sz="2500" dirty="0" smtClean="0"/>
              <a:t>En vooral de productiefactor die het meest schaars is.</a:t>
            </a:r>
          </a:p>
          <a:p>
            <a:endParaRPr lang="nl-NL" sz="2500" dirty="0"/>
          </a:p>
          <a:p>
            <a:r>
              <a:rPr lang="nl-NL" sz="2500" dirty="0" smtClean="0"/>
              <a:t>Stel: we wonen in een land waar we alleen maar roeiboten maken. (Pieter noemt dit ook wel Utopia)</a:t>
            </a:r>
          </a:p>
          <a:p>
            <a:r>
              <a:rPr lang="nl-NL" sz="2500" dirty="0" smtClean="0"/>
              <a:t>Voor het maken van een roeiboot hebben we nodig:</a:t>
            </a:r>
          </a:p>
          <a:p>
            <a:r>
              <a:rPr lang="nl-NL" sz="2500" dirty="0" smtClean="0"/>
              <a:t>1 arbeider, 1 boomstronk, 1 ondernemer en 1 machine.</a:t>
            </a:r>
          </a:p>
          <a:p>
            <a:r>
              <a:rPr lang="nl-NL" sz="2500" dirty="0" smtClean="0"/>
              <a:t>Stel we hebben 10 arbeiders, 10 boomstronken, 1 ondernemer en 10 machine.</a:t>
            </a:r>
          </a:p>
          <a:p>
            <a:r>
              <a:rPr lang="nl-NL" sz="2500" dirty="0" smtClean="0"/>
              <a:t>Dan kan ik toch maar 1 roeiboot maken (knelpuntfactor ondernemerschap met 1 arbeider)</a:t>
            </a:r>
            <a:endParaRPr lang="nl-NL" sz="2500" dirty="0"/>
          </a:p>
        </p:txBody>
      </p:sp>
    </p:spTree>
    <p:extLst>
      <p:ext uri="{BB962C8B-B14F-4D97-AF65-F5344CB8AC3E}">
        <p14:creationId xmlns:p14="http://schemas.microsoft.com/office/powerpoint/2010/main" val="158707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Lessen aankomende week</a:t>
            </a:r>
            <a:endParaRPr lang="nl-NL" dirty="0"/>
          </a:p>
        </p:txBody>
      </p:sp>
      <p:sp>
        <p:nvSpPr>
          <p:cNvPr id="3" name="Tijdelijke aanduiding voor inhoud 2"/>
          <p:cNvSpPr>
            <a:spLocks noGrp="1"/>
          </p:cNvSpPr>
          <p:nvPr>
            <p:ph idx="1"/>
          </p:nvPr>
        </p:nvSpPr>
        <p:spPr>
          <a:xfrm>
            <a:off x="677334" y="2317000"/>
            <a:ext cx="8596668" cy="3880773"/>
          </a:xfrm>
        </p:spPr>
        <p:txBody>
          <a:bodyPr>
            <a:normAutofit/>
          </a:bodyPr>
          <a:lstStyle/>
          <a:p>
            <a:r>
              <a:rPr lang="nl-NL" sz="2500" dirty="0" smtClean="0"/>
              <a:t>Les </a:t>
            </a:r>
            <a:r>
              <a:rPr lang="nl-NL" sz="2500" dirty="0"/>
              <a:t>1</a:t>
            </a:r>
            <a:r>
              <a:rPr lang="nl-NL" sz="2500" dirty="0" smtClean="0"/>
              <a:t>: </a:t>
            </a:r>
            <a:r>
              <a:rPr lang="nl-NL" sz="2500" dirty="0" smtClean="0"/>
              <a:t>3.25 t/m </a:t>
            </a:r>
            <a:r>
              <a:rPr lang="nl-NL" sz="2500" dirty="0" smtClean="0"/>
              <a:t>3.28</a:t>
            </a:r>
          </a:p>
          <a:p>
            <a:r>
              <a:rPr lang="nl-NL" sz="2500" dirty="0" smtClean="0"/>
              <a:t>Les 2: 3.29 t/m 3.32</a:t>
            </a:r>
          </a:p>
          <a:p>
            <a:r>
              <a:rPr lang="nl-NL" sz="2500" dirty="0" smtClean="0"/>
              <a:t>Les 3: 3.33 t/m 3.35</a:t>
            </a:r>
            <a:endParaRPr lang="nl-NL" sz="2500" dirty="0"/>
          </a:p>
        </p:txBody>
      </p:sp>
    </p:spTree>
    <p:extLst>
      <p:ext uri="{BB962C8B-B14F-4D97-AF65-F5344CB8AC3E}">
        <p14:creationId xmlns:p14="http://schemas.microsoft.com/office/powerpoint/2010/main" val="2584455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knelpuntfactor	</a:t>
            </a:r>
            <a:endParaRPr lang="nl-NL" dirty="0"/>
          </a:p>
        </p:txBody>
      </p:sp>
      <p:sp>
        <p:nvSpPr>
          <p:cNvPr id="3" name="Tijdelijke aanduiding voor inhoud 2"/>
          <p:cNvSpPr>
            <a:spLocks noGrp="1"/>
          </p:cNvSpPr>
          <p:nvPr>
            <p:ph idx="1"/>
          </p:nvPr>
        </p:nvSpPr>
        <p:spPr/>
        <p:txBody>
          <a:bodyPr>
            <a:normAutofit/>
          </a:bodyPr>
          <a:lstStyle/>
          <a:p>
            <a:r>
              <a:rPr lang="nl-NL" sz="2500" dirty="0" smtClean="0"/>
              <a:t>De knelpuntfactor kan bepaald worden door de kwantiteit (vorige voorbeeld, te weinig ondernemers)</a:t>
            </a:r>
          </a:p>
          <a:p>
            <a:r>
              <a:rPr lang="nl-NL" sz="2500" dirty="0" smtClean="0"/>
              <a:t>Maar ook door de kwaliteit (de ondernemers zijn niet bekwaam genoeg, de arbeiders zijn niet voldoende geschoold ect)</a:t>
            </a:r>
            <a:endParaRPr lang="nl-NL" sz="2500" dirty="0"/>
          </a:p>
        </p:txBody>
      </p:sp>
    </p:spTree>
    <p:extLst>
      <p:ext uri="{BB962C8B-B14F-4D97-AF65-F5344CB8AC3E}">
        <p14:creationId xmlns:p14="http://schemas.microsoft.com/office/powerpoint/2010/main" val="253486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productiecapaciteit:</a:t>
            </a:r>
            <a:endParaRPr lang="nl-NL" dirty="0"/>
          </a:p>
        </p:txBody>
      </p:sp>
      <p:sp>
        <p:nvSpPr>
          <p:cNvPr id="3" name="Tijdelijke aanduiding voor inhoud 2"/>
          <p:cNvSpPr>
            <a:spLocks noGrp="1"/>
          </p:cNvSpPr>
          <p:nvPr>
            <p:ph idx="1"/>
          </p:nvPr>
        </p:nvSpPr>
        <p:spPr/>
        <p:txBody>
          <a:bodyPr>
            <a:normAutofit/>
          </a:bodyPr>
          <a:lstStyle/>
          <a:p>
            <a:r>
              <a:rPr lang="nl-NL" sz="2500" dirty="0" smtClean="0"/>
              <a:t>Zoals we hebben gezien de productiecapaciteit wordt bepaald door de knelpuntfactor.</a:t>
            </a:r>
          </a:p>
          <a:p>
            <a:r>
              <a:rPr lang="nl-NL" sz="2500" dirty="0" smtClean="0"/>
              <a:t>CQ: als we de knelpuntfactor weten, kunnen we de productiecapaciteit berekenen.</a:t>
            </a:r>
          </a:p>
          <a:p>
            <a:r>
              <a:rPr lang="nl-NL" sz="2500" dirty="0" smtClean="0"/>
              <a:t>We beginnen met de aanname dat de productiecapaciteit wordt bepaald door de knelpuntfactor arbeid.</a:t>
            </a:r>
            <a:endParaRPr lang="nl-NL" sz="2500" dirty="0"/>
          </a:p>
        </p:txBody>
      </p:sp>
    </p:spTree>
    <p:extLst>
      <p:ext uri="{BB962C8B-B14F-4D97-AF65-F5344CB8AC3E}">
        <p14:creationId xmlns:p14="http://schemas.microsoft.com/office/powerpoint/2010/main" val="285352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4221" y="0"/>
            <a:ext cx="9189781" cy="1930400"/>
          </a:xfrm>
        </p:spPr>
        <p:txBody>
          <a:bodyPr/>
          <a:lstStyle/>
          <a:p>
            <a:r>
              <a:rPr lang="nl-NL" dirty="0" smtClean="0"/>
              <a:t>We gaan even de vergelijkingen langs. (laten we ze allemaal even langs gaan)</a:t>
            </a:r>
            <a:endParaRPr lang="nl-NL" dirty="0"/>
          </a:p>
        </p:txBody>
      </p:sp>
      <p:sp>
        <p:nvSpPr>
          <p:cNvPr id="3" name="Tijdelijke aanduiding voor inhoud 2"/>
          <p:cNvSpPr>
            <a:spLocks noGrp="1"/>
          </p:cNvSpPr>
          <p:nvPr>
            <p:ph idx="1"/>
          </p:nvPr>
        </p:nvSpPr>
        <p:spPr>
          <a:xfrm>
            <a:off x="84221" y="1058779"/>
            <a:ext cx="11032958" cy="4982584"/>
          </a:xfrm>
        </p:spPr>
        <p:txBody>
          <a:bodyPr>
            <a:noAutofit/>
          </a:bodyPr>
          <a:lstStyle/>
          <a:p>
            <a:r>
              <a:rPr lang="nl-NL" sz="2200" dirty="0" smtClean="0"/>
              <a:t>(1) en (2) hier gaan we vanuit wanneer we het inkomensevenwicht berekenen)</a:t>
            </a:r>
          </a:p>
          <a:p>
            <a:r>
              <a:rPr lang="nl-NL" sz="2200" dirty="0" smtClean="0"/>
              <a:t>(3) en (4) en (5) dit gebruiken we om te bereken hoe hoog het inkomensevenwicht is. Of via Y = C + I of via I = S waarbij S omgekeerde is van C.</a:t>
            </a:r>
          </a:p>
          <a:p>
            <a:r>
              <a:rPr lang="nl-NL" sz="2200" dirty="0" smtClean="0"/>
              <a:t>Dus C = 0.75Y + 20, dan is S = 0.25Y – 20.</a:t>
            </a:r>
          </a:p>
          <a:p>
            <a:r>
              <a:rPr lang="nl-NL" sz="2200" dirty="0" smtClean="0"/>
              <a:t>(6) = Apt * Aa, Aa= hoeveel mensen er eventueel willen en kunnen werken. Apt = hoeveel we produceren in dit geval per werknemer.</a:t>
            </a:r>
          </a:p>
          <a:p>
            <a:r>
              <a:rPr lang="nl-NL" sz="2200" dirty="0" smtClean="0"/>
              <a:t>(7) = gegeven beroepsbevolking</a:t>
            </a:r>
          </a:p>
          <a:p>
            <a:r>
              <a:rPr lang="nl-NL" sz="2200" dirty="0" smtClean="0"/>
              <a:t>(8) = de hoeveelheid mensen die we nodig hebben, de vraag naar arbeid, hoeveel mensen er werken. </a:t>
            </a:r>
            <a:endParaRPr lang="nl-NL" sz="2200" dirty="0"/>
          </a:p>
          <a:p>
            <a:r>
              <a:rPr lang="nl-NL" sz="2200" dirty="0" smtClean="0"/>
              <a:t>Per persoon maakte we 50 (zowel in 6 als in 8). Als we dus in totaal 400 maken hadden we hiervoor 8 personen nodig.</a:t>
            </a:r>
          </a:p>
          <a:p>
            <a:r>
              <a:rPr lang="nl-NL" sz="2200" dirty="0" smtClean="0"/>
              <a:t>Aangezien 400/50 = 8.</a:t>
            </a:r>
          </a:p>
          <a:p>
            <a:r>
              <a:rPr lang="nl-NL" sz="2200" dirty="0" smtClean="0"/>
              <a:t>(9) = werkloosheid, is arbeidsaanbod (hoeveel kunnen en willen er werken) – arbeidsvraag (hoeveel mensen zijn er nodig).</a:t>
            </a:r>
            <a:endParaRPr lang="nl-NL" sz="2200" dirty="0"/>
          </a:p>
        </p:txBody>
      </p:sp>
    </p:spTree>
    <p:extLst>
      <p:ext uri="{BB962C8B-B14F-4D97-AF65-F5344CB8AC3E}">
        <p14:creationId xmlns:p14="http://schemas.microsoft.com/office/powerpoint/2010/main" val="59420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Y  = BE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Om de werkloosheid zo laag mogelijk te maken (en bij de knelpunt factor arbeid zelfs gelijk te stellen aan 0).</a:t>
            </a:r>
          </a:p>
          <a:p>
            <a:r>
              <a:rPr lang="nl-NL" sz="2500" dirty="0" smtClean="0"/>
              <a:t>Willen we dat de productiecapaciteit volledig benut wordt.</a:t>
            </a:r>
          </a:p>
          <a:p>
            <a:r>
              <a:rPr lang="nl-NL" sz="2500" dirty="0" smtClean="0"/>
              <a:t>Wanneer Y = maximale productie spreken we van een bestedingsevenwicht.</a:t>
            </a:r>
          </a:p>
          <a:p>
            <a:r>
              <a:rPr lang="nl-NL" sz="2500" dirty="0" smtClean="0"/>
              <a:t>In dit geval wordt er net zoveel besteed (Y) als dat er maximaal geproduceerd kan worden.</a:t>
            </a:r>
          </a:p>
          <a:p>
            <a:r>
              <a:rPr lang="nl-NL" sz="2500" dirty="0" smtClean="0"/>
              <a:t>Dit kunnen we berekenen door Y = Y*</a:t>
            </a:r>
            <a:endParaRPr lang="nl-NL" sz="2500" dirty="0"/>
          </a:p>
        </p:txBody>
      </p:sp>
    </p:spTree>
    <p:extLst>
      <p:ext uri="{BB962C8B-B14F-4D97-AF65-F5344CB8AC3E}">
        <p14:creationId xmlns:p14="http://schemas.microsoft.com/office/powerpoint/2010/main" val="20900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13720" b="91106"/>
          <a:stretch/>
        </p:blipFill>
        <p:spPr>
          <a:xfrm>
            <a:off x="0" y="0"/>
            <a:ext cx="7868653" cy="601579"/>
          </a:xfrm>
          <a:prstGeom prst="rect">
            <a:avLst/>
          </a:prstGeom>
        </p:spPr>
      </p:pic>
      <p:pic>
        <p:nvPicPr>
          <p:cNvPr id="5" name="Afbeelding 4"/>
          <p:cNvPicPr>
            <a:picLocks noChangeAspect="1"/>
          </p:cNvPicPr>
          <p:nvPr/>
        </p:nvPicPr>
        <p:blipFill rotWithShape="1">
          <a:blip r:embed="rId2"/>
          <a:srcRect r="88127" b="49123"/>
          <a:stretch/>
        </p:blipFill>
        <p:spPr>
          <a:xfrm>
            <a:off x="1" y="0"/>
            <a:ext cx="1082842" cy="3441032"/>
          </a:xfrm>
          <a:prstGeom prst="rect">
            <a:avLst/>
          </a:prstGeom>
        </p:spPr>
      </p:pic>
      <p:pic>
        <p:nvPicPr>
          <p:cNvPr id="6" name="Afbeelding 5"/>
          <p:cNvPicPr>
            <a:picLocks noChangeAspect="1"/>
          </p:cNvPicPr>
          <p:nvPr/>
        </p:nvPicPr>
        <p:blipFill rotWithShape="1">
          <a:blip r:embed="rId2"/>
          <a:srcRect r="77573" b="66023"/>
          <a:stretch/>
        </p:blipFill>
        <p:spPr>
          <a:xfrm>
            <a:off x="1" y="0"/>
            <a:ext cx="2045368" cy="2298032"/>
          </a:xfrm>
          <a:prstGeom prst="rect">
            <a:avLst/>
          </a:prstGeom>
        </p:spPr>
      </p:pic>
      <p:pic>
        <p:nvPicPr>
          <p:cNvPr id="7" name="Afbeelding 6"/>
          <p:cNvPicPr>
            <a:picLocks noChangeAspect="1"/>
          </p:cNvPicPr>
          <p:nvPr/>
        </p:nvPicPr>
        <p:blipFill rotWithShape="1">
          <a:blip r:embed="rId2"/>
          <a:srcRect r="77573" b="59619"/>
          <a:stretch/>
        </p:blipFill>
        <p:spPr>
          <a:xfrm>
            <a:off x="1" y="0"/>
            <a:ext cx="2045368" cy="2731168"/>
          </a:xfrm>
          <a:prstGeom prst="rect">
            <a:avLst/>
          </a:prstGeom>
        </p:spPr>
      </p:pic>
      <p:pic>
        <p:nvPicPr>
          <p:cNvPr id="8" name="Afbeelding 7"/>
          <p:cNvPicPr>
            <a:picLocks noChangeAspect="1"/>
          </p:cNvPicPr>
          <p:nvPr/>
        </p:nvPicPr>
        <p:blipFill rotWithShape="1">
          <a:blip r:embed="rId2"/>
          <a:srcRect r="77045" b="49657"/>
          <a:stretch/>
        </p:blipFill>
        <p:spPr>
          <a:xfrm>
            <a:off x="0" y="0"/>
            <a:ext cx="2093495" cy="3404937"/>
          </a:xfrm>
          <a:prstGeom prst="rect">
            <a:avLst/>
          </a:prstGeom>
        </p:spPr>
      </p:pic>
      <p:pic>
        <p:nvPicPr>
          <p:cNvPr id="9" name="Afbeelding 8"/>
          <p:cNvPicPr>
            <a:picLocks noChangeAspect="1"/>
          </p:cNvPicPr>
          <p:nvPr/>
        </p:nvPicPr>
        <p:blipFill rotWithShape="1">
          <a:blip r:embed="rId2"/>
          <a:srcRect r="68470" b="65489"/>
          <a:stretch/>
        </p:blipFill>
        <p:spPr>
          <a:xfrm>
            <a:off x="0" y="0"/>
            <a:ext cx="2875547" cy="2334126"/>
          </a:xfrm>
          <a:prstGeom prst="rect">
            <a:avLst/>
          </a:prstGeom>
        </p:spPr>
      </p:pic>
      <p:pic>
        <p:nvPicPr>
          <p:cNvPr id="10" name="Afbeelding 9"/>
          <p:cNvPicPr>
            <a:picLocks noChangeAspect="1"/>
          </p:cNvPicPr>
          <p:nvPr/>
        </p:nvPicPr>
        <p:blipFill rotWithShape="1">
          <a:blip r:embed="rId2"/>
          <a:srcRect r="67282" b="60331"/>
          <a:stretch/>
        </p:blipFill>
        <p:spPr>
          <a:xfrm>
            <a:off x="1" y="0"/>
            <a:ext cx="2983832" cy="2683042"/>
          </a:xfrm>
          <a:prstGeom prst="rect">
            <a:avLst/>
          </a:prstGeom>
        </p:spPr>
      </p:pic>
      <p:pic>
        <p:nvPicPr>
          <p:cNvPr id="11" name="Afbeelding 10"/>
          <p:cNvPicPr>
            <a:picLocks noChangeAspect="1"/>
          </p:cNvPicPr>
          <p:nvPr/>
        </p:nvPicPr>
        <p:blipFill rotWithShape="1">
          <a:blip r:embed="rId2"/>
          <a:srcRect r="67546" b="48946"/>
          <a:stretch/>
        </p:blipFill>
        <p:spPr>
          <a:xfrm>
            <a:off x="1" y="0"/>
            <a:ext cx="2959768" cy="3453063"/>
          </a:xfrm>
          <a:prstGeom prst="rect">
            <a:avLst/>
          </a:prstGeom>
        </p:spPr>
      </p:pic>
      <p:pic>
        <p:nvPicPr>
          <p:cNvPr id="12" name="Afbeelding 11"/>
          <p:cNvPicPr>
            <a:picLocks noChangeAspect="1"/>
          </p:cNvPicPr>
          <p:nvPr/>
        </p:nvPicPr>
        <p:blipFill rotWithShape="1">
          <a:blip r:embed="rId2"/>
          <a:srcRect r="58443" b="66379"/>
          <a:stretch/>
        </p:blipFill>
        <p:spPr>
          <a:xfrm>
            <a:off x="0" y="0"/>
            <a:ext cx="3789947" cy="2273968"/>
          </a:xfrm>
          <a:prstGeom prst="rect">
            <a:avLst/>
          </a:prstGeom>
        </p:spPr>
      </p:pic>
      <p:pic>
        <p:nvPicPr>
          <p:cNvPr id="13" name="Afbeelding 12"/>
          <p:cNvPicPr>
            <a:picLocks noChangeAspect="1"/>
          </p:cNvPicPr>
          <p:nvPr/>
        </p:nvPicPr>
        <p:blipFill rotWithShape="1">
          <a:blip r:embed="rId2"/>
          <a:srcRect r="57916" b="59441"/>
          <a:stretch/>
        </p:blipFill>
        <p:spPr>
          <a:xfrm>
            <a:off x="1" y="0"/>
            <a:ext cx="3838074" cy="2743200"/>
          </a:xfrm>
          <a:prstGeom prst="rect">
            <a:avLst/>
          </a:prstGeom>
        </p:spPr>
      </p:pic>
      <p:pic>
        <p:nvPicPr>
          <p:cNvPr id="14" name="Afbeelding 13"/>
          <p:cNvPicPr>
            <a:picLocks noChangeAspect="1"/>
          </p:cNvPicPr>
          <p:nvPr/>
        </p:nvPicPr>
        <p:blipFill rotWithShape="1">
          <a:blip r:embed="rId2"/>
          <a:srcRect r="58179" b="50546"/>
          <a:stretch/>
        </p:blipFill>
        <p:spPr>
          <a:xfrm>
            <a:off x="0" y="0"/>
            <a:ext cx="3814011" cy="3344779"/>
          </a:xfrm>
          <a:prstGeom prst="rect">
            <a:avLst/>
          </a:prstGeom>
        </p:spPr>
      </p:pic>
      <p:pic>
        <p:nvPicPr>
          <p:cNvPr id="15" name="Afbeelding 14"/>
          <p:cNvPicPr>
            <a:picLocks noChangeAspect="1"/>
          </p:cNvPicPr>
          <p:nvPr/>
        </p:nvPicPr>
        <p:blipFill rotWithShape="1">
          <a:blip r:embed="rId2"/>
          <a:srcRect r="47757" b="48590"/>
          <a:stretch/>
        </p:blipFill>
        <p:spPr>
          <a:xfrm>
            <a:off x="0" y="0"/>
            <a:ext cx="4764505" cy="3477126"/>
          </a:xfrm>
          <a:prstGeom prst="rect">
            <a:avLst/>
          </a:prstGeom>
        </p:spPr>
      </p:pic>
      <p:pic>
        <p:nvPicPr>
          <p:cNvPr id="16" name="Afbeelding 15"/>
          <p:cNvPicPr>
            <a:picLocks noChangeAspect="1"/>
          </p:cNvPicPr>
          <p:nvPr/>
        </p:nvPicPr>
        <p:blipFill rotWithShape="1">
          <a:blip r:embed="rId2"/>
          <a:srcRect r="34433" b="65312"/>
          <a:stretch/>
        </p:blipFill>
        <p:spPr>
          <a:xfrm>
            <a:off x="0" y="0"/>
            <a:ext cx="5979695" cy="2346158"/>
          </a:xfrm>
          <a:prstGeom prst="rect">
            <a:avLst/>
          </a:prstGeom>
        </p:spPr>
      </p:pic>
      <p:pic>
        <p:nvPicPr>
          <p:cNvPr id="17" name="Afbeelding 16"/>
          <p:cNvPicPr>
            <a:picLocks noChangeAspect="1"/>
          </p:cNvPicPr>
          <p:nvPr/>
        </p:nvPicPr>
        <p:blipFill rotWithShape="1">
          <a:blip r:embed="rId2"/>
          <a:srcRect r="33905" b="58908"/>
          <a:stretch/>
        </p:blipFill>
        <p:spPr>
          <a:xfrm>
            <a:off x="0" y="0"/>
            <a:ext cx="6027821" cy="2779295"/>
          </a:xfrm>
          <a:prstGeom prst="rect">
            <a:avLst/>
          </a:prstGeom>
        </p:spPr>
      </p:pic>
      <p:pic>
        <p:nvPicPr>
          <p:cNvPr id="18" name="Afbeelding 17"/>
          <p:cNvPicPr>
            <a:picLocks noChangeAspect="1"/>
          </p:cNvPicPr>
          <p:nvPr/>
        </p:nvPicPr>
        <p:blipFill rotWithShape="1">
          <a:blip r:embed="rId2"/>
          <a:srcRect r="34169" b="49657"/>
          <a:stretch/>
        </p:blipFill>
        <p:spPr>
          <a:xfrm>
            <a:off x="1" y="0"/>
            <a:ext cx="6003758" cy="3404937"/>
          </a:xfrm>
          <a:prstGeom prst="rect">
            <a:avLst/>
          </a:prstGeom>
        </p:spPr>
      </p:pic>
      <p:pic>
        <p:nvPicPr>
          <p:cNvPr id="19" name="Afbeelding 18"/>
          <p:cNvPicPr>
            <a:picLocks noChangeAspect="1"/>
          </p:cNvPicPr>
          <p:nvPr/>
        </p:nvPicPr>
        <p:blipFill rotWithShape="1">
          <a:blip r:embed="rId2"/>
          <a:srcRect b="65489"/>
          <a:stretch/>
        </p:blipFill>
        <p:spPr>
          <a:xfrm>
            <a:off x="0" y="0"/>
            <a:ext cx="9119937" cy="2334126"/>
          </a:xfrm>
          <a:prstGeom prst="rect">
            <a:avLst/>
          </a:prstGeom>
        </p:spPr>
      </p:pic>
      <p:pic>
        <p:nvPicPr>
          <p:cNvPr id="20" name="Afbeelding 19"/>
          <p:cNvPicPr>
            <a:picLocks noChangeAspect="1"/>
          </p:cNvPicPr>
          <p:nvPr/>
        </p:nvPicPr>
        <p:blipFill rotWithShape="1">
          <a:blip r:embed="rId2"/>
          <a:srcRect r="792" b="57662"/>
          <a:stretch/>
        </p:blipFill>
        <p:spPr>
          <a:xfrm>
            <a:off x="0" y="0"/>
            <a:ext cx="9047747" cy="2863516"/>
          </a:xfrm>
          <a:prstGeom prst="rect">
            <a:avLst/>
          </a:prstGeom>
        </p:spPr>
      </p:pic>
      <p:pic>
        <p:nvPicPr>
          <p:cNvPr id="21" name="Afbeelding 20"/>
          <p:cNvPicPr>
            <a:picLocks noChangeAspect="1"/>
          </p:cNvPicPr>
          <p:nvPr/>
        </p:nvPicPr>
        <p:blipFill rotWithShape="1">
          <a:blip r:embed="rId2"/>
          <a:srcRect r="1188" b="50191"/>
          <a:stretch/>
        </p:blipFill>
        <p:spPr>
          <a:xfrm>
            <a:off x="0" y="0"/>
            <a:ext cx="9011653" cy="3368842"/>
          </a:xfrm>
          <a:prstGeom prst="rect">
            <a:avLst/>
          </a:prstGeom>
        </p:spPr>
      </p:pic>
      <p:pic>
        <p:nvPicPr>
          <p:cNvPr id="22" name="Afbeelding 21"/>
          <p:cNvPicPr>
            <a:picLocks noChangeAspect="1"/>
          </p:cNvPicPr>
          <p:nvPr/>
        </p:nvPicPr>
        <p:blipFill rotWithShape="1">
          <a:blip r:embed="rId2"/>
          <a:srcRect b="36137"/>
          <a:stretch/>
        </p:blipFill>
        <p:spPr>
          <a:xfrm>
            <a:off x="0" y="0"/>
            <a:ext cx="9119937" cy="4319337"/>
          </a:xfrm>
          <a:prstGeom prst="rect">
            <a:avLst/>
          </a:prstGeom>
        </p:spPr>
      </p:pic>
      <p:pic>
        <p:nvPicPr>
          <p:cNvPr id="23" name="Afbeelding 22"/>
          <p:cNvPicPr>
            <a:picLocks noChangeAspect="1"/>
          </p:cNvPicPr>
          <p:nvPr/>
        </p:nvPicPr>
        <p:blipFill rotWithShape="1">
          <a:blip r:embed="rId2"/>
          <a:srcRect b="30089"/>
          <a:stretch/>
        </p:blipFill>
        <p:spPr>
          <a:xfrm>
            <a:off x="0" y="0"/>
            <a:ext cx="9119937" cy="4728411"/>
          </a:xfrm>
          <a:prstGeom prst="rect">
            <a:avLst/>
          </a:prstGeom>
        </p:spPr>
      </p:pic>
      <p:pic>
        <p:nvPicPr>
          <p:cNvPr id="24" name="Afbeelding 23"/>
          <p:cNvPicPr>
            <a:picLocks noChangeAspect="1"/>
          </p:cNvPicPr>
          <p:nvPr/>
        </p:nvPicPr>
        <p:blipFill rotWithShape="1">
          <a:blip r:embed="rId2"/>
          <a:srcRect b="19416"/>
          <a:stretch/>
        </p:blipFill>
        <p:spPr>
          <a:xfrm>
            <a:off x="0" y="0"/>
            <a:ext cx="9119937" cy="5450305"/>
          </a:xfrm>
          <a:prstGeom prst="rect">
            <a:avLst/>
          </a:prstGeom>
        </p:spPr>
      </p:pic>
      <p:pic>
        <p:nvPicPr>
          <p:cNvPr id="25" name="Afbeelding 24"/>
          <p:cNvPicPr>
            <a:picLocks noChangeAspect="1"/>
          </p:cNvPicPr>
          <p:nvPr/>
        </p:nvPicPr>
        <p:blipFill>
          <a:blip r:embed="rId2"/>
          <a:stretch>
            <a:fillRect/>
          </a:stretch>
        </p:blipFill>
        <p:spPr>
          <a:xfrm>
            <a:off x="0" y="0"/>
            <a:ext cx="9119937" cy="6763504"/>
          </a:xfrm>
          <a:prstGeom prst="rect">
            <a:avLst/>
          </a:prstGeom>
        </p:spPr>
      </p:pic>
    </p:spTree>
    <p:extLst>
      <p:ext uri="{BB962C8B-B14F-4D97-AF65-F5344CB8AC3E}">
        <p14:creationId xmlns:p14="http://schemas.microsoft.com/office/powerpoint/2010/main" val="436282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oplossen van het model	</a:t>
            </a:r>
            <a:endParaRPr lang="nl-NL" dirty="0"/>
          </a:p>
        </p:txBody>
      </p:sp>
      <p:sp>
        <p:nvSpPr>
          <p:cNvPr id="3" name="Tijdelijke aanduiding voor inhoud 2"/>
          <p:cNvSpPr>
            <a:spLocks noGrp="1"/>
          </p:cNvSpPr>
          <p:nvPr>
            <p:ph idx="1"/>
          </p:nvPr>
        </p:nvSpPr>
        <p:spPr/>
        <p:txBody>
          <a:bodyPr>
            <a:noAutofit/>
          </a:bodyPr>
          <a:lstStyle/>
          <a:p>
            <a:r>
              <a:rPr lang="nl-NL" sz="2500" dirty="0" smtClean="0"/>
              <a:t>Het model kan elke keer worden opgelost zodra er 1 onbekende is. Dit kunnen de verschillende autonome variabele zijn (investering of consumptie) </a:t>
            </a:r>
          </a:p>
          <a:p>
            <a:r>
              <a:rPr lang="nl-NL" sz="2500" dirty="0" smtClean="0"/>
              <a:t>Maar kan ook wanneer de consumptiequote onbekend is.</a:t>
            </a:r>
          </a:p>
          <a:p>
            <a:r>
              <a:rPr lang="nl-NL" sz="2500" dirty="0" smtClean="0"/>
              <a:t>Cq welk gedeelte van het inkomen wordt geconsumeerd.</a:t>
            </a:r>
          </a:p>
          <a:p>
            <a:endParaRPr lang="nl-NL" sz="2500" dirty="0" smtClean="0"/>
          </a:p>
          <a:p>
            <a:endParaRPr lang="nl-NL" sz="2500" dirty="0"/>
          </a:p>
        </p:txBody>
      </p:sp>
    </p:spTree>
    <p:extLst>
      <p:ext uri="{BB962C8B-B14F-4D97-AF65-F5344CB8AC3E}">
        <p14:creationId xmlns:p14="http://schemas.microsoft.com/office/powerpoint/2010/main" val="235380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Vandaag nieuw: grafische weergaven van het inkomensevenwicht/het bestedingsevenwicht. </a:t>
            </a:r>
            <a:endParaRPr lang="nl-NL" dirty="0"/>
          </a:p>
        </p:txBody>
      </p:sp>
      <p:sp>
        <p:nvSpPr>
          <p:cNvPr id="3" name="Tijdelijke aanduiding voor inhoud 2"/>
          <p:cNvSpPr>
            <a:spLocks noGrp="1"/>
          </p:cNvSpPr>
          <p:nvPr>
            <p:ph idx="1"/>
          </p:nvPr>
        </p:nvSpPr>
        <p:spPr/>
        <p:txBody>
          <a:bodyPr>
            <a:normAutofit fontScale="92500" lnSpcReduction="20000"/>
          </a:bodyPr>
          <a:lstStyle/>
          <a:p>
            <a:endParaRPr lang="nl-NL" sz="2500" dirty="0" smtClean="0"/>
          </a:p>
          <a:p>
            <a:endParaRPr lang="nl-NL" sz="2500" dirty="0"/>
          </a:p>
          <a:p>
            <a:r>
              <a:rPr lang="nl-NL" sz="2500" dirty="0" smtClean="0"/>
              <a:t>Voordat we starten, wat zien we in de figuur?</a:t>
            </a:r>
          </a:p>
          <a:p>
            <a:r>
              <a:rPr lang="nl-NL" sz="2500" dirty="0" smtClean="0"/>
              <a:t>Het inkomensevenwicht = bij Y en een EV van 180.</a:t>
            </a:r>
          </a:p>
          <a:p>
            <a:r>
              <a:rPr lang="nl-NL" sz="2500" dirty="0" smtClean="0"/>
              <a:t>Betekenis: Er wordt net zoveel gevraagd als er wordt gemaakt, voorraad neemt niet toe of af.</a:t>
            </a:r>
          </a:p>
          <a:p>
            <a:r>
              <a:rPr lang="nl-NL" sz="2500" dirty="0" smtClean="0"/>
              <a:t>We gaan nu het bestedingsevenwicht eraan toevoegen.</a:t>
            </a:r>
          </a:p>
          <a:p>
            <a:r>
              <a:rPr lang="nl-NL" sz="2500" dirty="0" smtClean="0"/>
              <a:t>Bestedingsevenwicht was?</a:t>
            </a:r>
          </a:p>
          <a:p>
            <a:r>
              <a:rPr lang="nl-NL" sz="2500" dirty="0" smtClean="0"/>
              <a:t>Productie = productiecapaciteit (wat we maximaal kunnen maken).</a:t>
            </a:r>
          </a:p>
          <a:p>
            <a:pPr marL="0" indent="0">
              <a:buNone/>
            </a:pPr>
            <a:endParaRPr lang="nl-NL" sz="2500" dirty="0"/>
          </a:p>
        </p:txBody>
      </p:sp>
    </p:spTree>
    <p:extLst>
      <p:ext uri="{BB962C8B-B14F-4D97-AF65-F5344CB8AC3E}">
        <p14:creationId xmlns:p14="http://schemas.microsoft.com/office/powerpoint/2010/main" val="34062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opgave 3.29 en 3.30 en 3.31</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a:t>
            </a:r>
            <a:r>
              <a:rPr lang="nl-NL" sz="2500" dirty="0" smtClean="0"/>
              <a:t>minuten de tijd.</a:t>
            </a:r>
          </a:p>
          <a:p>
            <a:r>
              <a:rPr lang="nl-NL" sz="2500" dirty="0" smtClean="0"/>
              <a:t>Eerder klaar?</a:t>
            </a:r>
          </a:p>
          <a:p>
            <a:r>
              <a:rPr lang="nl-NL" sz="2500" dirty="0" smtClean="0"/>
              <a:t>starten met 3.32</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87522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1917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735851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5" name="Afbeelding 4"/>
          <p:cNvPicPr>
            <a:picLocks noChangeAspect="1"/>
          </p:cNvPicPr>
          <p:nvPr/>
        </p:nvPicPr>
        <p:blipFill>
          <a:blip r:embed="rId2"/>
          <a:stretch>
            <a:fillRect/>
          </a:stretch>
        </p:blipFill>
        <p:spPr>
          <a:xfrm>
            <a:off x="-1" y="0"/>
            <a:ext cx="7399421" cy="7099921"/>
          </a:xfrm>
          <a:prstGeom prst="rect">
            <a:avLst/>
          </a:prstGeom>
        </p:spPr>
      </p:pic>
    </p:spTree>
    <p:extLst>
      <p:ext uri="{BB962C8B-B14F-4D97-AF65-F5344CB8AC3E}">
        <p14:creationId xmlns:p14="http://schemas.microsoft.com/office/powerpoint/2010/main" val="24783291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1" y="0"/>
            <a:ext cx="9180095" cy="6830166"/>
          </a:xfrm>
          <a:prstGeom prst="rect">
            <a:avLst/>
          </a:prstGeom>
        </p:spPr>
      </p:pic>
    </p:spTree>
    <p:extLst>
      <p:ext uri="{BB962C8B-B14F-4D97-AF65-F5344CB8AC3E}">
        <p14:creationId xmlns:p14="http://schemas.microsoft.com/office/powerpoint/2010/main" val="2657852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2773" y="152400"/>
            <a:ext cx="8596668" cy="1320800"/>
          </a:xfrm>
        </p:spPr>
        <p:txBody>
          <a:bodyPr/>
          <a:lstStyle/>
          <a:p>
            <a:r>
              <a:rPr lang="nl-NL" dirty="0" smtClean="0"/>
              <a:t>Na herschrijvingen:</a:t>
            </a:r>
            <a:endParaRPr lang="nl-NL" dirty="0"/>
          </a:p>
        </p:txBody>
      </p:sp>
      <p:sp>
        <p:nvSpPr>
          <p:cNvPr id="3" name="Tijdelijke aanduiding voor inhoud 2"/>
          <p:cNvSpPr>
            <a:spLocks noGrp="1"/>
          </p:cNvSpPr>
          <p:nvPr>
            <p:ph idx="1"/>
          </p:nvPr>
        </p:nvSpPr>
        <p:spPr>
          <a:xfrm>
            <a:off x="240632" y="673769"/>
            <a:ext cx="9033370" cy="5367594"/>
          </a:xfrm>
        </p:spPr>
        <p:txBody>
          <a:bodyPr>
            <a:noAutofit/>
          </a:bodyPr>
          <a:lstStyle/>
          <a:p>
            <a:r>
              <a:rPr lang="nl-NL" sz="2500" dirty="0" smtClean="0"/>
              <a:t>Y = C + I (want Y = EV en EV = C + I) BIJ DE AANNAME VAN INKOMENSEVENWICHT.</a:t>
            </a:r>
          </a:p>
          <a:p>
            <a:r>
              <a:rPr lang="nl-NL" sz="2500" dirty="0" smtClean="0"/>
              <a:t>W </a:t>
            </a:r>
            <a:r>
              <a:rPr lang="nl-NL" sz="2500" dirty="0" smtClean="0"/>
              <a:t>= EV</a:t>
            </a:r>
          </a:p>
          <a:p>
            <a:r>
              <a:rPr lang="nl-NL" sz="2500" dirty="0" smtClean="0"/>
              <a:t>Y = C + I</a:t>
            </a:r>
          </a:p>
          <a:p>
            <a:r>
              <a:rPr lang="nl-NL" sz="2500" dirty="0" smtClean="0"/>
              <a:t>Y = C + S.</a:t>
            </a:r>
          </a:p>
          <a:p>
            <a:r>
              <a:rPr lang="nl-NL" sz="2500" dirty="0" smtClean="0"/>
              <a:t>Want I = S</a:t>
            </a:r>
          </a:p>
          <a:p>
            <a:r>
              <a:rPr lang="nl-NL" sz="2500" dirty="0" smtClean="0"/>
              <a:t>Dus als we I = S oplossen, kunnen we daaruit ook Y herleiden.</a:t>
            </a:r>
          </a:p>
          <a:p>
            <a:r>
              <a:rPr lang="nl-NL" sz="2500" dirty="0" smtClean="0"/>
              <a:t>Y = C + S,</a:t>
            </a:r>
          </a:p>
          <a:p>
            <a:r>
              <a:rPr lang="nl-NL" sz="2500" dirty="0" smtClean="0"/>
              <a:t>Dus S = Y – C</a:t>
            </a:r>
          </a:p>
          <a:p>
            <a:r>
              <a:rPr lang="nl-NL" sz="2500" dirty="0" smtClean="0"/>
              <a:t>In ons voorbeeld S = Y – (0.75Y + 20</a:t>
            </a:r>
            <a:r>
              <a:rPr lang="nl-NL" sz="2500" dirty="0" smtClean="0"/>
              <a:t>)</a:t>
            </a:r>
          </a:p>
          <a:p>
            <a:r>
              <a:rPr lang="nl-NL" sz="2500" dirty="0" smtClean="0"/>
              <a:t>C was 0.75Y + 20 dan is S </a:t>
            </a:r>
            <a:r>
              <a:rPr lang="nl-NL" sz="2500" dirty="0" smtClean="0"/>
              <a:t>= 0.25 Y - 20</a:t>
            </a:r>
            <a:endParaRPr lang="nl-NL" sz="2500" dirty="0"/>
          </a:p>
        </p:txBody>
      </p:sp>
    </p:spTree>
    <p:extLst>
      <p:ext uri="{BB962C8B-B14F-4D97-AF65-F5344CB8AC3E}">
        <p14:creationId xmlns:p14="http://schemas.microsoft.com/office/powerpoint/2010/main" val="215813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31748"/>
            <a:ext cx="12192000" cy="1885627"/>
          </a:xfrm>
          <a:prstGeom prst="rect">
            <a:avLst/>
          </a:prstGeom>
        </p:spPr>
      </p:pic>
    </p:spTree>
    <p:extLst>
      <p:ext uri="{BB962C8B-B14F-4D97-AF65-F5344CB8AC3E}">
        <p14:creationId xmlns:p14="http://schemas.microsoft.com/office/powerpoint/2010/main" val="19845826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93113" y="668236"/>
            <a:ext cx="8596668" cy="1320800"/>
          </a:xfrm>
        </p:spPr>
        <p:txBody>
          <a:bodyPr>
            <a:normAutofit/>
          </a:bodyPr>
          <a:lstStyle/>
          <a:p>
            <a:r>
              <a:rPr lang="nl-NL" dirty="0" smtClean="0"/>
              <a:t>Maak </a:t>
            </a:r>
            <a:r>
              <a:rPr lang="nl-NL" dirty="0" smtClean="0"/>
              <a:t>opgave 3.32</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a:t>
            </a:r>
            <a:r>
              <a:rPr lang="nl-NL" sz="2500" dirty="0" smtClean="0"/>
              <a:t>minuten de tijd.</a:t>
            </a:r>
          </a:p>
          <a:p>
            <a:r>
              <a:rPr lang="nl-NL" sz="2500" dirty="0" smtClean="0"/>
              <a:t>Eerder klaar?</a:t>
            </a:r>
          </a:p>
          <a:p>
            <a:r>
              <a:rPr lang="nl-NL" sz="2500" dirty="0" smtClean="0"/>
              <a:t>Je bent klaar voor vandaag, </a:t>
            </a:r>
            <a:r>
              <a:rPr lang="nl-NL" sz="2500" dirty="0" err="1" smtClean="0"/>
              <a:t>gj</a:t>
            </a:r>
            <a:r>
              <a:rPr lang="nl-NL" sz="2500" dirty="0" smtClean="0"/>
              <a:t> </a:t>
            </a:r>
            <a:r>
              <a:rPr lang="nl-NL" sz="2500" dirty="0" err="1" smtClean="0"/>
              <a:t>you</a:t>
            </a:r>
            <a:r>
              <a:rPr lang="nl-NL" sz="2500" dirty="0" smtClean="0"/>
              <a:t>!</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588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2184"/>
          <a:stretch/>
        </p:blipFill>
        <p:spPr>
          <a:xfrm>
            <a:off x="0" y="0"/>
            <a:ext cx="12192000" cy="481263"/>
          </a:xfrm>
          <a:prstGeom prst="rect">
            <a:avLst/>
          </a:prstGeom>
        </p:spPr>
      </p:pic>
      <p:pic>
        <p:nvPicPr>
          <p:cNvPr id="5" name="Afbeelding 4"/>
          <p:cNvPicPr>
            <a:picLocks noChangeAspect="1"/>
          </p:cNvPicPr>
          <p:nvPr/>
        </p:nvPicPr>
        <p:blipFill rotWithShape="1">
          <a:blip r:embed="rId2"/>
          <a:srcRect b="78702"/>
          <a:stretch/>
        </p:blipFill>
        <p:spPr>
          <a:xfrm>
            <a:off x="0" y="0"/>
            <a:ext cx="12192000" cy="1311442"/>
          </a:xfrm>
          <a:prstGeom prst="rect">
            <a:avLst/>
          </a:prstGeom>
        </p:spPr>
      </p:pic>
      <p:pic>
        <p:nvPicPr>
          <p:cNvPr id="6" name="Afbeelding 5"/>
          <p:cNvPicPr>
            <a:picLocks noChangeAspect="1"/>
          </p:cNvPicPr>
          <p:nvPr/>
        </p:nvPicPr>
        <p:blipFill rotWithShape="1">
          <a:blip r:embed="rId2"/>
          <a:srcRect b="72645"/>
          <a:stretch/>
        </p:blipFill>
        <p:spPr>
          <a:xfrm>
            <a:off x="0" y="0"/>
            <a:ext cx="12192000" cy="1684421"/>
          </a:xfrm>
          <a:prstGeom prst="rect">
            <a:avLst/>
          </a:prstGeom>
        </p:spPr>
      </p:pic>
      <p:pic>
        <p:nvPicPr>
          <p:cNvPr id="7" name="Afbeelding 6"/>
          <p:cNvPicPr>
            <a:picLocks noChangeAspect="1"/>
          </p:cNvPicPr>
          <p:nvPr/>
        </p:nvPicPr>
        <p:blipFill rotWithShape="1">
          <a:blip r:embed="rId2"/>
          <a:srcRect b="60530"/>
          <a:stretch/>
        </p:blipFill>
        <p:spPr>
          <a:xfrm>
            <a:off x="0" y="0"/>
            <a:ext cx="12192000" cy="2430379"/>
          </a:xfrm>
          <a:prstGeom prst="rect">
            <a:avLst/>
          </a:prstGeom>
        </p:spPr>
      </p:pic>
      <p:pic>
        <p:nvPicPr>
          <p:cNvPr id="8" name="Afbeelding 7"/>
          <p:cNvPicPr>
            <a:picLocks noChangeAspect="1"/>
          </p:cNvPicPr>
          <p:nvPr/>
        </p:nvPicPr>
        <p:blipFill rotWithShape="1">
          <a:blip r:embed="rId2"/>
          <a:srcRect b="15198"/>
          <a:stretch/>
        </p:blipFill>
        <p:spPr>
          <a:xfrm>
            <a:off x="0" y="0"/>
            <a:ext cx="12192000" cy="5221705"/>
          </a:xfrm>
          <a:prstGeom prst="rect">
            <a:avLst/>
          </a:prstGeom>
        </p:spPr>
      </p:pic>
      <p:pic>
        <p:nvPicPr>
          <p:cNvPr id="9" name="Afbeelding 8"/>
          <p:cNvPicPr>
            <a:picLocks noChangeAspect="1"/>
          </p:cNvPicPr>
          <p:nvPr/>
        </p:nvPicPr>
        <p:blipFill>
          <a:blip r:embed="rId2"/>
          <a:stretch>
            <a:fillRect/>
          </a:stretch>
        </p:blipFill>
        <p:spPr>
          <a:xfrm>
            <a:off x="0" y="0"/>
            <a:ext cx="12192000" cy="6157576"/>
          </a:xfrm>
          <a:prstGeom prst="rect">
            <a:avLst/>
          </a:prstGeom>
        </p:spPr>
      </p:pic>
    </p:spTree>
    <p:extLst>
      <p:ext uri="{BB962C8B-B14F-4D97-AF65-F5344CB8AC3E}">
        <p14:creationId xmlns:p14="http://schemas.microsoft.com/office/powerpoint/2010/main" val="320622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383"/>
          <a:stretch/>
        </p:blipFill>
        <p:spPr>
          <a:xfrm>
            <a:off x="0" y="22225"/>
            <a:ext cx="12192000" cy="1096712"/>
          </a:xfrm>
          <a:prstGeom prst="rect">
            <a:avLst/>
          </a:prstGeom>
        </p:spPr>
      </p:pic>
      <p:pic>
        <p:nvPicPr>
          <p:cNvPr id="5" name="Afbeelding 4"/>
          <p:cNvPicPr>
            <a:picLocks noChangeAspect="1"/>
          </p:cNvPicPr>
          <p:nvPr/>
        </p:nvPicPr>
        <p:blipFill rotWithShape="1">
          <a:blip r:embed="rId2"/>
          <a:srcRect b="64970"/>
          <a:stretch/>
        </p:blipFill>
        <p:spPr>
          <a:xfrm>
            <a:off x="0" y="22225"/>
            <a:ext cx="12192000" cy="2311901"/>
          </a:xfrm>
          <a:prstGeom prst="rect">
            <a:avLst/>
          </a:prstGeom>
        </p:spPr>
      </p:pic>
      <p:pic>
        <p:nvPicPr>
          <p:cNvPr id="6" name="Afbeelding 5"/>
          <p:cNvPicPr>
            <a:picLocks noChangeAspect="1"/>
          </p:cNvPicPr>
          <p:nvPr/>
        </p:nvPicPr>
        <p:blipFill rotWithShape="1">
          <a:blip r:embed="rId2"/>
          <a:srcRect b="53850"/>
          <a:stretch/>
        </p:blipFill>
        <p:spPr>
          <a:xfrm>
            <a:off x="0" y="22225"/>
            <a:ext cx="12192000" cy="3045828"/>
          </a:xfrm>
          <a:prstGeom prst="rect">
            <a:avLst/>
          </a:prstGeom>
        </p:spPr>
      </p:pic>
      <p:pic>
        <p:nvPicPr>
          <p:cNvPr id="7" name="Afbeelding 6"/>
          <p:cNvPicPr>
            <a:picLocks noChangeAspect="1"/>
          </p:cNvPicPr>
          <p:nvPr/>
        </p:nvPicPr>
        <p:blipFill rotWithShape="1">
          <a:blip r:embed="rId2"/>
          <a:srcRect b="34890"/>
          <a:stretch/>
        </p:blipFill>
        <p:spPr>
          <a:xfrm>
            <a:off x="0" y="22225"/>
            <a:ext cx="12192000" cy="4297112"/>
          </a:xfrm>
          <a:prstGeom prst="rect">
            <a:avLst/>
          </a:prstGeom>
        </p:spPr>
      </p:pic>
      <p:pic>
        <p:nvPicPr>
          <p:cNvPr id="8" name="Afbeelding 7"/>
          <p:cNvPicPr>
            <a:picLocks noChangeAspect="1"/>
          </p:cNvPicPr>
          <p:nvPr/>
        </p:nvPicPr>
        <p:blipFill rotWithShape="1">
          <a:blip r:embed="rId2"/>
          <a:srcRect b="22859"/>
          <a:stretch/>
        </p:blipFill>
        <p:spPr>
          <a:xfrm>
            <a:off x="0" y="22225"/>
            <a:ext cx="12192000" cy="5091196"/>
          </a:xfrm>
          <a:prstGeom prst="rect">
            <a:avLst/>
          </a:prstGeom>
        </p:spPr>
      </p:pic>
      <p:pic>
        <p:nvPicPr>
          <p:cNvPr id="9" name="Afbeelding 8"/>
          <p:cNvPicPr>
            <a:picLocks noChangeAspect="1"/>
          </p:cNvPicPr>
          <p:nvPr/>
        </p:nvPicPr>
        <p:blipFill rotWithShape="1">
          <a:blip r:embed="rId2"/>
          <a:srcRect t="1" b="10097"/>
          <a:stretch/>
        </p:blipFill>
        <p:spPr>
          <a:xfrm>
            <a:off x="0" y="22225"/>
            <a:ext cx="12192000" cy="5933407"/>
          </a:xfrm>
          <a:prstGeom prst="rect">
            <a:avLst/>
          </a:prstGeom>
        </p:spPr>
      </p:pic>
      <p:pic>
        <p:nvPicPr>
          <p:cNvPr id="10" name="Afbeelding 9"/>
          <p:cNvPicPr>
            <a:picLocks noChangeAspect="1"/>
          </p:cNvPicPr>
          <p:nvPr/>
        </p:nvPicPr>
        <p:blipFill rotWithShape="1">
          <a:blip r:embed="rId2"/>
          <a:srcRect r="76316" b="3170"/>
          <a:stretch/>
        </p:blipFill>
        <p:spPr>
          <a:xfrm>
            <a:off x="0" y="22225"/>
            <a:ext cx="2887579" cy="6390607"/>
          </a:xfrm>
          <a:prstGeom prst="rect">
            <a:avLst/>
          </a:prstGeom>
        </p:spPr>
      </p:pic>
      <p:pic>
        <p:nvPicPr>
          <p:cNvPr id="11" name="Afbeelding 10"/>
          <p:cNvPicPr>
            <a:picLocks noChangeAspect="1"/>
          </p:cNvPicPr>
          <p:nvPr/>
        </p:nvPicPr>
        <p:blipFill rotWithShape="1">
          <a:blip r:embed="rId2"/>
          <a:srcRect r="69309" b="3170"/>
          <a:stretch/>
        </p:blipFill>
        <p:spPr>
          <a:xfrm>
            <a:off x="0" y="22225"/>
            <a:ext cx="3741821" cy="6390607"/>
          </a:xfrm>
          <a:prstGeom prst="rect">
            <a:avLst/>
          </a:prstGeom>
        </p:spPr>
      </p:pic>
      <p:pic>
        <p:nvPicPr>
          <p:cNvPr id="12" name="Afbeelding 11"/>
          <p:cNvPicPr>
            <a:picLocks noChangeAspect="1"/>
          </p:cNvPicPr>
          <p:nvPr/>
        </p:nvPicPr>
        <p:blipFill rotWithShape="1">
          <a:blip r:embed="rId2"/>
          <a:srcRect r="46809" b="2441"/>
          <a:stretch/>
        </p:blipFill>
        <p:spPr>
          <a:xfrm>
            <a:off x="0" y="22225"/>
            <a:ext cx="6485021" cy="6438733"/>
          </a:xfrm>
          <a:prstGeom prst="rect">
            <a:avLst/>
          </a:prstGeom>
        </p:spPr>
      </p:pic>
      <p:pic>
        <p:nvPicPr>
          <p:cNvPr id="13" name="Afbeelding 12"/>
          <p:cNvPicPr>
            <a:picLocks noChangeAspect="1"/>
          </p:cNvPicPr>
          <p:nvPr/>
        </p:nvPicPr>
        <p:blipFill rotWithShape="1">
          <a:blip r:embed="rId2"/>
          <a:srcRect r="30625" b="3170"/>
          <a:stretch/>
        </p:blipFill>
        <p:spPr>
          <a:xfrm>
            <a:off x="0" y="22225"/>
            <a:ext cx="8458200" cy="6390607"/>
          </a:xfrm>
          <a:prstGeom prst="rect">
            <a:avLst/>
          </a:prstGeom>
        </p:spPr>
      </p:pic>
      <p:pic>
        <p:nvPicPr>
          <p:cNvPr id="14" name="Afbeelding 13"/>
          <p:cNvPicPr>
            <a:picLocks noChangeAspect="1"/>
          </p:cNvPicPr>
          <p:nvPr/>
        </p:nvPicPr>
        <p:blipFill rotWithShape="1">
          <a:blip r:embed="rId2"/>
          <a:srcRect r="15230" b="1893"/>
          <a:stretch/>
        </p:blipFill>
        <p:spPr>
          <a:xfrm>
            <a:off x="0" y="22225"/>
            <a:ext cx="10335126" cy="6474828"/>
          </a:xfrm>
          <a:prstGeom prst="rect">
            <a:avLst/>
          </a:prstGeom>
        </p:spPr>
      </p:pic>
      <p:pic>
        <p:nvPicPr>
          <p:cNvPr id="15" name="Afbeelding 14"/>
          <p:cNvPicPr>
            <a:picLocks noChangeAspect="1"/>
          </p:cNvPicPr>
          <p:nvPr/>
        </p:nvPicPr>
        <p:blipFill>
          <a:blip r:embed="rId2"/>
          <a:stretch>
            <a:fillRect/>
          </a:stretch>
        </p:blipFill>
        <p:spPr>
          <a:xfrm>
            <a:off x="0" y="22225"/>
            <a:ext cx="12192000" cy="6599802"/>
          </a:xfrm>
          <a:prstGeom prst="rect">
            <a:avLst/>
          </a:prstGeom>
        </p:spPr>
      </p:pic>
    </p:spTree>
    <p:extLst>
      <p:ext uri="{BB962C8B-B14F-4D97-AF65-F5344CB8AC3E}">
        <p14:creationId xmlns:p14="http://schemas.microsoft.com/office/powerpoint/2010/main" val="180736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 samengevat, de conclusies van </a:t>
            </a:r>
            <a:r>
              <a:rPr lang="nl-NL" dirty="0" err="1" smtClean="0"/>
              <a:t>keynes</a:t>
            </a:r>
            <a:r>
              <a:rPr lang="nl-NL" dirty="0" smtClean="0"/>
              <a:t> (staat ook pagina 41).</a:t>
            </a:r>
            <a:endParaRPr lang="nl-NL" dirty="0"/>
          </a:p>
        </p:txBody>
      </p:sp>
      <p:sp>
        <p:nvSpPr>
          <p:cNvPr id="3" name="Tijdelijke aanduiding voor inhoud 2"/>
          <p:cNvSpPr>
            <a:spLocks noGrp="1"/>
          </p:cNvSpPr>
          <p:nvPr>
            <p:ph idx="1"/>
          </p:nvPr>
        </p:nvSpPr>
        <p:spPr>
          <a:xfrm>
            <a:off x="156411" y="1552075"/>
            <a:ext cx="9117591" cy="4489288"/>
          </a:xfrm>
        </p:spPr>
        <p:txBody>
          <a:bodyPr>
            <a:noAutofit/>
          </a:bodyPr>
          <a:lstStyle/>
          <a:p>
            <a:r>
              <a:rPr lang="nl-NL" sz="2500" dirty="0" smtClean="0"/>
              <a:t>2 soorten evenwichten</a:t>
            </a:r>
          </a:p>
          <a:p>
            <a:r>
              <a:rPr lang="nl-NL" sz="2500" dirty="0" smtClean="0"/>
              <a:t>Inkomensevenwicht (Y = EV=W)</a:t>
            </a:r>
          </a:p>
          <a:p>
            <a:r>
              <a:rPr lang="nl-NL" sz="2500" dirty="0" smtClean="0"/>
              <a:t>Bestedingsevenwicht (Y* = Y)</a:t>
            </a:r>
          </a:p>
          <a:p>
            <a:r>
              <a:rPr lang="nl-NL" sz="2500" dirty="0" smtClean="0"/>
              <a:t>Een inkomensevenwicht ontstaat vanzelf, wanneer het er niet is past de productie zich aan (bij voorraadinenting meer productie, bij voorraadcreatie minder productie).</a:t>
            </a:r>
          </a:p>
          <a:p>
            <a:r>
              <a:rPr lang="nl-NL" sz="2500" dirty="0" smtClean="0"/>
              <a:t>Bestedingsevenwicht lost zichzelf niet op, ontstaat niet vanzelf. Moeten impulsen voor gecreëerd worden of via de autonome consumptie of via de autonome bestedingen.</a:t>
            </a:r>
          </a:p>
          <a:p>
            <a:r>
              <a:rPr lang="nl-NL" sz="2500" dirty="0" smtClean="0"/>
              <a:t>Hierbij moet rekening gehouden worden met de multiplier, een extra investering van 10 leidt vaak tot een inkomensstijging van meer dan 10.</a:t>
            </a:r>
            <a:endParaRPr lang="nl-NL" sz="2500" dirty="0"/>
          </a:p>
        </p:txBody>
      </p:sp>
    </p:spTree>
    <p:extLst>
      <p:ext uri="{BB962C8B-B14F-4D97-AF65-F5344CB8AC3E}">
        <p14:creationId xmlns:p14="http://schemas.microsoft.com/office/powerpoint/2010/main" val="98798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33421"/>
            <a:ext cx="8596668" cy="1320800"/>
          </a:xfrm>
        </p:spPr>
        <p:txBody>
          <a:bodyPr/>
          <a:lstStyle/>
          <a:p>
            <a:r>
              <a:rPr lang="nl-NL" dirty="0" smtClean="0"/>
              <a:t>Terugblik opgave 3.32:</a:t>
            </a:r>
            <a:endParaRPr lang="nl-NL" dirty="0"/>
          </a:p>
        </p:txBody>
      </p:sp>
      <p:sp>
        <p:nvSpPr>
          <p:cNvPr id="3" name="Tijdelijke aanduiding voor inhoud 2"/>
          <p:cNvSpPr>
            <a:spLocks noGrp="1"/>
          </p:cNvSpPr>
          <p:nvPr>
            <p:ph idx="1"/>
          </p:nvPr>
        </p:nvSpPr>
        <p:spPr>
          <a:xfrm>
            <a:off x="385011" y="577517"/>
            <a:ext cx="8888991" cy="5463846"/>
          </a:xfrm>
        </p:spPr>
        <p:txBody>
          <a:bodyPr>
            <a:noAutofit/>
          </a:bodyPr>
          <a:lstStyle/>
          <a:p>
            <a:r>
              <a:rPr lang="nl-NL" sz="2500" dirty="0" smtClean="0"/>
              <a:t>Assumptie inkomensevenwicht W = EV = Y = C + I</a:t>
            </a:r>
          </a:p>
          <a:p>
            <a:r>
              <a:rPr lang="nl-NL" sz="2500" dirty="0" smtClean="0"/>
              <a:t>Y = 0.75Y + 60 + 40.</a:t>
            </a:r>
          </a:p>
          <a:p>
            <a:r>
              <a:rPr lang="nl-NL" sz="2500" dirty="0" smtClean="0"/>
              <a:t>Evenwicht bij: 0.25Y = 100			Y = 400.</a:t>
            </a:r>
          </a:p>
          <a:p>
            <a:r>
              <a:rPr lang="nl-NL" sz="2500" dirty="0" smtClean="0"/>
              <a:t>We willen bestedingsevenwicht creëren.  Y* = 550.</a:t>
            </a:r>
          </a:p>
          <a:p>
            <a:r>
              <a:rPr lang="nl-NL" sz="2500" dirty="0" smtClean="0"/>
              <a:t>We kunnen dit doen door autonome consumptie of investeringen te vergroten.</a:t>
            </a:r>
          </a:p>
          <a:p>
            <a:r>
              <a:rPr lang="nl-NL" sz="2500" dirty="0" smtClean="0"/>
              <a:t>Vanuit consumptie:</a:t>
            </a:r>
          </a:p>
          <a:p>
            <a:r>
              <a:rPr lang="nl-NL" sz="2500" dirty="0" smtClean="0"/>
              <a:t>Y = 0.75Y + autonome consumptie + 40</a:t>
            </a:r>
          </a:p>
          <a:p>
            <a:r>
              <a:rPr lang="nl-NL" sz="2500" dirty="0" smtClean="0"/>
              <a:t>550 = 0.75 * 550 + autonome consumptie + 40</a:t>
            </a:r>
          </a:p>
          <a:p>
            <a:r>
              <a:rPr lang="nl-NL" sz="2500" dirty="0" smtClean="0"/>
              <a:t>550 = 412,5 + autonome consumptie + 40</a:t>
            </a:r>
          </a:p>
          <a:p>
            <a:r>
              <a:rPr lang="nl-NL" sz="2500" dirty="0" smtClean="0"/>
              <a:t>Autonome consumptie = 97,5</a:t>
            </a:r>
          </a:p>
          <a:p>
            <a:r>
              <a:rPr lang="nl-NL" sz="2500" dirty="0" smtClean="0"/>
              <a:t>Was eerst 60 toename van 37,5</a:t>
            </a:r>
          </a:p>
          <a:p>
            <a:endParaRPr lang="nl-NL" sz="2500" dirty="0"/>
          </a:p>
        </p:txBody>
      </p:sp>
    </p:spTree>
    <p:extLst>
      <p:ext uri="{BB962C8B-B14F-4D97-AF65-F5344CB8AC3E}">
        <p14:creationId xmlns:p14="http://schemas.microsoft.com/office/powerpoint/2010/main" val="355930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33421"/>
            <a:ext cx="8596668" cy="1320800"/>
          </a:xfrm>
        </p:spPr>
        <p:txBody>
          <a:bodyPr/>
          <a:lstStyle/>
          <a:p>
            <a:r>
              <a:rPr lang="nl-NL" dirty="0" smtClean="0"/>
              <a:t>Terugblik opgave 3.32:</a:t>
            </a:r>
            <a:endParaRPr lang="nl-NL" dirty="0"/>
          </a:p>
        </p:txBody>
      </p:sp>
      <p:sp>
        <p:nvSpPr>
          <p:cNvPr id="3" name="Tijdelijke aanduiding voor inhoud 2"/>
          <p:cNvSpPr>
            <a:spLocks noGrp="1"/>
          </p:cNvSpPr>
          <p:nvPr>
            <p:ph idx="1"/>
          </p:nvPr>
        </p:nvSpPr>
        <p:spPr>
          <a:xfrm>
            <a:off x="385011" y="577517"/>
            <a:ext cx="8888991" cy="5463846"/>
          </a:xfrm>
        </p:spPr>
        <p:txBody>
          <a:bodyPr>
            <a:noAutofit/>
          </a:bodyPr>
          <a:lstStyle/>
          <a:p>
            <a:r>
              <a:rPr lang="nl-NL" sz="2500" dirty="0" smtClean="0"/>
              <a:t>Assumptie inkomensevenwicht W = EV = Y = C + I</a:t>
            </a:r>
          </a:p>
          <a:p>
            <a:r>
              <a:rPr lang="nl-NL" sz="2500" dirty="0" smtClean="0"/>
              <a:t>Y = 0.75Y + 60 + 40.</a:t>
            </a:r>
          </a:p>
          <a:p>
            <a:r>
              <a:rPr lang="nl-NL" sz="2500" dirty="0" smtClean="0"/>
              <a:t>Evenwicht bij: 0.25Y = 100			Y = 400.</a:t>
            </a:r>
          </a:p>
          <a:p>
            <a:r>
              <a:rPr lang="nl-NL" sz="2500" dirty="0" smtClean="0"/>
              <a:t>We willen bestedingsevenwicht creëren.  Y* = 550.</a:t>
            </a:r>
          </a:p>
          <a:p>
            <a:r>
              <a:rPr lang="nl-NL" sz="2500" dirty="0" smtClean="0"/>
              <a:t>We kunnen dit doen door autonome consumptie of investeringen te vergroten.</a:t>
            </a:r>
          </a:p>
          <a:p>
            <a:r>
              <a:rPr lang="nl-NL" sz="2500" dirty="0" smtClean="0"/>
              <a:t>Vanuit investeringen:</a:t>
            </a:r>
          </a:p>
          <a:p>
            <a:r>
              <a:rPr lang="nl-NL" sz="2500" dirty="0" smtClean="0"/>
              <a:t>Y = 0.75Y + 60 + investeringen</a:t>
            </a:r>
          </a:p>
          <a:p>
            <a:r>
              <a:rPr lang="nl-NL" sz="2500" dirty="0" smtClean="0"/>
              <a:t>550 = 0.75 * 550 + 60 + investeringen</a:t>
            </a:r>
          </a:p>
          <a:p>
            <a:r>
              <a:rPr lang="nl-NL" sz="2500" dirty="0" smtClean="0"/>
              <a:t>550 = 412,5 + 60 + investeringen</a:t>
            </a:r>
          </a:p>
          <a:p>
            <a:r>
              <a:rPr lang="nl-NL" sz="2500" dirty="0" smtClean="0"/>
              <a:t>investeringen= </a:t>
            </a:r>
            <a:r>
              <a:rPr lang="nl-NL" sz="2500" dirty="0"/>
              <a:t>7</a:t>
            </a:r>
            <a:r>
              <a:rPr lang="nl-NL" sz="2500" dirty="0" smtClean="0"/>
              <a:t>7,5</a:t>
            </a:r>
          </a:p>
          <a:p>
            <a:r>
              <a:rPr lang="nl-NL" sz="2500" dirty="0" smtClean="0"/>
              <a:t>Was eerst 40 toename van 37,5</a:t>
            </a:r>
          </a:p>
          <a:p>
            <a:endParaRPr lang="nl-NL" sz="2500" dirty="0"/>
          </a:p>
        </p:txBody>
      </p:sp>
    </p:spTree>
    <p:extLst>
      <p:ext uri="{BB962C8B-B14F-4D97-AF65-F5344CB8AC3E}">
        <p14:creationId xmlns:p14="http://schemas.microsoft.com/office/powerpoint/2010/main" val="236588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33421"/>
            <a:ext cx="8596668" cy="1320800"/>
          </a:xfrm>
        </p:spPr>
        <p:txBody>
          <a:bodyPr/>
          <a:lstStyle/>
          <a:p>
            <a:r>
              <a:rPr lang="nl-NL" dirty="0" smtClean="0"/>
              <a:t>Terugblik opgave 3.32:</a:t>
            </a:r>
            <a:endParaRPr lang="nl-NL" dirty="0"/>
          </a:p>
        </p:txBody>
      </p:sp>
      <p:sp>
        <p:nvSpPr>
          <p:cNvPr id="3" name="Tijdelijke aanduiding voor inhoud 2"/>
          <p:cNvSpPr>
            <a:spLocks noGrp="1"/>
          </p:cNvSpPr>
          <p:nvPr>
            <p:ph idx="1"/>
          </p:nvPr>
        </p:nvSpPr>
        <p:spPr>
          <a:xfrm>
            <a:off x="517358" y="457200"/>
            <a:ext cx="8756644" cy="5584163"/>
          </a:xfrm>
        </p:spPr>
        <p:txBody>
          <a:bodyPr>
            <a:noAutofit/>
          </a:bodyPr>
          <a:lstStyle/>
          <a:p>
            <a:r>
              <a:rPr lang="nl-NL" sz="2500" dirty="0" smtClean="0"/>
              <a:t>Assumptie inkomensevenwicht W = EV = Y = C + I</a:t>
            </a:r>
          </a:p>
          <a:p>
            <a:r>
              <a:rPr lang="nl-NL" sz="2500" dirty="0" smtClean="0"/>
              <a:t>Y = 0.75Y + 60 + 40.</a:t>
            </a:r>
          </a:p>
          <a:p>
            <a:r>
              <a:rPr lang="nl-NL" sz="2500" dirty="0" smtClean="0"/>
              <a:t>Evenwicht bij: 0.25Y = 100			Y = 400.</a:t>
            </a:r>
          </a:p>
          <a:p>
            <a:r>
              <a:rPr lang="nl-NL" sz="2500" dirty="0" smtClean="0"/>
              <a:t>We willen bestedingsevenwicht creëren.  Y* = 550.</a:t>
            </a:r>
          </a:p>
          <a:p>
            <a:r>
              <a:rPr lang="nl-NL" sz="2500" dirty="0" smtClean="0"/>
              <a:t>We kunnen dit ook behalen door de consumptiequote te veranderen.</a:t>
            </a:r>
          </a:p>
          <a:p>
            <a:r>
              <a:rPr lang="nl-NL" sz="2500" dirty="0" smtClean="0"/>
              <a:t>Vanuit consumptiequote:</a:t>
            </a:r>
          </a:p>
          <a:p>
            <a:r>
              <a:rPr lang="nl-NL" sz="2500" dirty="0" smtClean="0"/>
              <a:t>Y = </a:t>
            </a:r>
            <a:r>
              <a:rPr lang="nl-NL" sz="2500" dirty="0" err="1" smtClean="0"/>
              <a:t>cY</a:t>
            </a:r>
            <a:r>
              <a:rPr lang="nl-NL" sz="2500" dirty="0" smtClean="0"/>
              <a:t> + 60+ 40</a:t>
            </a:r>
          </a:p>
          <a:p>
            <a:r>
              <a:rPr lang="nl-NL" sz="2500" dirty="0" smtClean="0"/>
              <a:t>550 = c550 + 60+ 40</a:t>
            </a:r>
          </a:p>
          <a:p>
            <a:r>
              <a:rPr lang="nl-NL" sz="2500" dirty="0" smtClean="0"/>
              <a:t>550 = c550+ 60+ 40</a:t>
            </a:r>
          </a:p>
          <a:p>
            <a:r>
              <a:rPr lang="nl-NL" sz="2500" dirty="0" smtClean="0"/>
              <a:t>450 = c550</a:t>
            </a:r>
          </a:p>
          <a:p>
            <a:r>
              <a:rPr lang="nl-NL" sz="2500" dirty="0" smtClean="0"/>
              <a:t>450/550 = c</a:t>
            </a:r>
          </a:p>
          <a:p>
            <a:r>
              <a:rPr lang="nl-NL" sz="2500" dirty="0" smtClean="0"/>
              <a:t>C =0.82 </a:t>
            </a:r>
            <a:endParaRPr lang="nl-NL" sz="2500" dirty="0"/>
          </a:p>
        </p:txBody>
      </p:sp>
    </p:spTree>
    <p:extLst>
      <p:ext uri="{BB962C8B-B14F-4D97-AF65-F5344CB8AC3E}">
        <p14:creationId xmlns:p14="http://schemas.microsoft.com/office/powerpoint/2010/main" val="379366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Werkloosheid, structureel en conjunctureel </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Conjuncturele werkloosheid = werkloosheid die ontstaat doordat er te weinig wordt besteed.</a:t>
            </a:r>
          </a:p>
          <a:p>
            <a:r>
              <a:rPr lang="nl-NL" sz="2500" dirty="0" smtClean="0"/>
              <a:t>Om in het model te praten Y &lt; Y*</a:t>
            </a:r>
          </a:p>
          <a:p>
            <a:r>
              <a:rPr lang="nl-NL" sz="2500" dirty="0" smtClean="0"/>
              <a:t>Maar zelfs wanneer Y = Y* kan er werkloosheid zijn.</a:t>
            </a:r>
          </a:p>
          <a:p>
            <a:r>
              <a:rPr lang="nl-NL" sz="2500" dirty="0" smtClean="0"/>
              <a:t>Dit noemen we structurele werkloosheid, dit is werkloosheid als arbeid niet de knelpuntfactor is maar kapitaal/natuur of ondernemerschap.</a:t>
            </a:r>
          </a:p>
          <a:p>
            <a:r>
              <a:rPr lang="nl-NL" sz="2500" dirty="0" smtClean="0"/>
              <a:t>Eigenlijk moet ze Y* stijgen wil deze werkloosheid opgelost worden.</a:t>
            </a:r>
          </a:p>
          <a:p>
            <a:endParaRPr lang="nl-NL" sz="2500" dirty="0"/>
          </a:p>
        </p:txBody>
      </p:sp>
    </p:spTree>
    <p:extLst>
      <p:ext uri="{BB962C8B-B14F-4D97-AF65-F5344CB8AC3E}">
        <p14:creationId xmlns:p14="http://schemas.microsoft.com/office/powerpoint/2010/main" val="376694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opgave 3.33 en 3.34</a:t>
            </a:r>
            <a:endParaRPr lang="nl-NL" b="1" dirty="0"/>
          </a:p>
        </p:txBody>
      </p:sp>
      <p:sp>
        <p:nvSpPr>
          <p:cNvPr id="3" name="Tijdelijke aanduiding voor inhoud 2"/>
          <p:cNvSpPr>
            <a:spLocks noGrp="1"/>
          </p:cNvSpPr>
          <p:nvPr>
            <p:ph idx="1"/>
          </p:nvPr>
        </p:nvSpPr>
        <p:spPr>
          <a:xfrm>
            <a:off x="677334" y="2160589"/>
            <a:ext cx="4039045" cy="3880773"/>
          </a:xfrm>
        </p:spPr>
        <p:txBody>
          <a:bodyPr>
            <a:normAutofit fontScale="92500" lnSpcReduction="10000"/>
          </a:bodyPr>
          <a:lstStyle/>
          <a:p>
            <a:r>
              <a:rPr lang="nl-NL" sz="2500" dirty="0" smtClean="0"/>
              <a:t>15 </a:t>
            </a:r>
            <a:r>
              <a:rPr lang="nl-NL" sz="2500" dirty="0" smtClean="0"/>
              <a:t>minuten de tijd.</a:t>
            </a:r>
          </a:p>
          <a:p>
            <a:r>
              <a:rPr lang="nl-NL" sz="2500" dirty="0" smtClean="0"/>
              <a:t>Eerder klaar?</a:t>
            </a:r>
          </a:p>
          <a:p>
            <a:r>
              <a:rPr lang="nl-NL" sz="2500" dirty="0" smtClean="0"/>
              <a:t>starten met 3.32</a:t>
            </a:r>
          </a:p>
          <a:p>
            <a:r>
              <a:rPr lang="nl-NL" sz="2500" dirty="0" smtClean="0"/>
              <a:t>Bij 3.34 de multiplier is 2.</a:t>
            </a:r>
          </a:p>
          <a:p>
            <a:r>
              <a:rPr lang="nl-NL" sz="2500" dirty="0" smtClean="0"/>
              <a:t>Bij 3.34 arbeidstijdverkorting betekend in deze context: een verlaging van de APT. Met de formule Aa * Apt = Y.</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088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1"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1" y="187522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19172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76448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Concluderend:</a:t>
            </a:r>
            <a:endParaRPr lang="nl-NL" dirty="0"/>
          </a:p>
        </p:txBody>
      </p:sp>
      <p:sp>
        <p:nvSpPr>
          <p:cNvPr id="3" name="Tijdelijke aanduiding voor inhoud 2"/>
          <p:cNvSpPr>
            <a:spLocks noGrp="1"/>
          </p:cNvSpPr>
          <p:nvPr>
            <p:ph idx="1"/>
          </p:nvPr>
        </p:nvSpPr>
        <p:spPr/>
        <p:txBody>
          <a:bodyPr>
            <a:normAutofit/>
          </a:bodyPr>
          <a:lstStyle/>
          <a:p>
            <a:r>
              <a:rPr lang="nl-NL" sz="2500" dirty="0" smtClean="0"/>
              <a:t>Het inkomensevenwicht (de Y) kan worden berekend door</a:t>
            </a:r>
          </a:p>
          <a:p>
            <a:r>
              <a:rPr lang="nl-NL" sz="2500" dirty="0" smtClean="0"/>
              <a:t>Y = C + I op te lossen </a:t>
            </a:r>
          </a:p>
          <a:p>
            <a:r>
              <a:rPr lang="nl-NL" sz="2500" dirty="0" smtClean="0"/>
              <a:t>Of</a:t>
            </a:r>
          </a:p>
          <a:p>
            <a:r>
              <a:rPr lang="nl-NL" sz="2500" dirty="0" smtClean="0"/>
              <a:t>S = I op te lossen.</a:t>
            </a:r>
          </a:p>
          <a:p>
            <a:r>
              <a:rPr lang="nl-NL" sz="2500" dirty="0" smtClean="0"/>
              <a:t>S uitgeschreven wordt als S = Y – C</a:t>
            </a:r>
          </a:p>
          <a:p>
            <a:r>
              <a:rPr lang="nl-NL" sz="2500" dirty="0" smtClean="0"/>
              <a:t>I = vaak gegeven.</a:t>
            </a:r>
            <a:endParaRPr lang="nl-NL" sz="2500" dirty="0"/>
          </a:p>
        </p:txBody>
      </p:sp>
    </p:spTree>
    <p:extLst>
      <p:ext uri="{BB962C8B-B14F-4D97-AF65-F5344CB8AC3E}">
        <p14:creationId xmlns:p14="http://schemas.microsoft.com/office/powerpoint/2010/main" val="158105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1"/>
            <a:ext cx="12192000" cy="2088669"/>
          </a:xfrm>
          <a:prstGeom prst="rect">
            <a:avLst/>
          </a:prstGeom>
        </p:spPr>
      </p:pic>
    </p:spTree>
    <p:extLst>
      <p:ext uri="{BB962C8B-B14F-4D97-AF65-F5344CB8AC3E}">
        <p14:creationId xmlns:p14="http://schemas.microsoft.com/office/powerpoint/2010/main" val="50036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6590"/>
          <a:stretch/>
        </p:blipFill>
        <p:spPr>
          <a:xfrm>
            <a:off x="0" y="0"/>
            <a:ext cx="12192000" cy="866274"/>
          </a:xfrm>
          <a:prstGeom prst="rect">
            <a:avLst/>
          </a:prstGeom>
        </p:spPr>
      </p:pic>
      <p:pic>
        <p:nvPicPr>
          <p:cNvPr id="5" name="Afbeelding 4"/>
          <p:cNvPicPr>
            <a:picLocks noChangeAspect="1"/>
          </p:cNvPicPr>
          <p:nvPr/>
        </p:nvPicPr>
        <p:blipFill rotWithShape="1">
          <a:blip r:embed="rId2"/>
          <a:srcRect b="69456"/>
          <a:stretch/>
        </p:blipFill>
        <p:spPr>
          <a:xfrm>
            <a:off x="0" y="0"/>
            <a:ext cx="12192000" cy="1973179"/>
          </a:xfrm>
          <a:prstGeom prst="rect">
            <a:avLst/>
          </a:prstGeom>
        </p:spPr>
      </p:pic>
      <p:pic>
        <p:nvPicPr>
          <p:cNvPr id="6" name="Afbeelding 5"/>
          <p:cNvPicPr>
            <a:picLocks noChangeAspect="1"/>
          </p:cNvPicPr>
          <p:nvPr/>
        </p:nvPicPr>
        <p:blipFill rotWithShape="1">
          <a:blip r:embed="rId2"/>
          <a:srcRect b="46362"/>
          <a:stretch/>
        </p:blipFill>
        <p:spPr>
          <a:xfrm>
            <a:off x="0" y="0"/>
            <a:ext cx="12192000" cy="3465095"/>
          </a:xfrm>
          <a:prstGeom prst="rect">
            <a:avLst/>
          </a:prstGeom>
        </p:spPr>
      </p:pic>
      <p:pic>
        <p:nvPicPr>
          <p:cNvPr id="7" name="Afbeelding 6"/>
          <p:cNvPicPr>
            <a:picLocks noChangeAspect="1"/>
          </p:cNvPicPr>
          <p:nvPr/>
        </p:nvPicPr>
        <p:blipFill rotWithShape="1">
          <a:blip r:embed="rId2"/>
          <a:srcRect b="23826"/>
          <a:stretch/>
        </p:blipFill>
        <p:spPr>
          <a:xfrm>
            <a:off x="0" y="0"/>
            <a:ext cx="12192000" cy="4920916"/>
          </a:xfrm>
          <a:prstGeom prst="rect">
            <a:avLst/>
          </a:prstGeom>
        </p:spPr>
      </p:pic>
      <p:pic>
        <p:nvPicPr>
          <p:cNvPr id="8" name="Afbeelding 7"/>
          <p:cNvPicPr>
            <a:picLocks noChangeAspect="1"/>
          </p:cNvPicPr>
          <p:nvPr/>
        </p:nvPicPr>
        <p:blipFill>
          <a:blip r:embed="rId2"/>
          <a:stretch>
            <a:fillRect/>
          </a:stretch>
        </p:blipFill>
        <p:spPr>
          <a:xfrm>
            <a:off x="0" y="0"/>
            <a:ext cx="12192000" cy="6460116"/>
          </a:xfrm>
          <a:prstGeom prst="rect">
            <a:avLst/>
          </a:prstGeom>
        </p:spPr>
      </p:pic>
    </p:spTree>
    <p:extLst>
      <p:ext uri="{BB962C8B-B14F-4D97-AF65-F5344CB8AC3E}">
        <p14:creationId xmlns:p14="http://schemas.microsoft.com/office/powerpoint/2010/main" val="4025476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15874"/>
            <a:ext cx="8001000" cy="6814411"/>
          </a:xfrm>
          <a:prstGeom prst="rect">
            <a:avLst/>
          </a:prstGeom>
        </p:spPr>
      </p:pic>
    </p:spTree>
    <p:extLst>
      <p:ext uri="{BB962C8B-B14F-4D97-AF65-F5344CB8AC3E}">
        <p14:creationId xmlns:p14="http://schemas.microsoft.com/office/powerpoint/2010/main" val="42604972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76620"/>
          <a:stretch/>
        </p:blipFill>
        <p:spPr>
          <a:xfrm>
            <a:off x="0" y="0"/>
            <a:ext cx="12192000" cy="926432"/>
          </a:xfrm>
          <a:prstGeom prst="rect">
            <a:avLst/>
          </a:prstGeom>
        </p:spPr>
      </p:pic>
      <p:pic>
        <p:nvPicPr>
          <p:cNvPr id="5" name="Afbeelding 4"/>
          <p:cNvPicPr>
            <a:picLocks noChangeAspect="1"/>
          </p:cNvPicPr>
          <p:nvPr/>
        </p:nvPicPr>
        <p:blipFill rotWithShape="1">
          <a:blip r:embed="rId2"/>
          <a:srcRect b="57186"/>
          <a:stretch/>
        </p:blipFill>
        <p:spPr>
          <a:xfrm>
            <a:off x="0" y="0"/>
            <a:ext cx="12192000" cy="1696453"/>
          </a:xfrm>
          <a:prstGeom prst="rect">
            <a:avLst/>
          </a:prstGeom>
        </p:spPr>
      </p:pic>
      <p:pic>
        <p:nvPicPr>
          <p:cNvPr id="6" name="Afbeelding 5"/>
          <p:cNvPicPr>
            <a:picLocks noChangeAspect="1"/>
          </p:cNvPicPr>
          <p:nvPr/>
        </p:nvPicPr>
        <p:blipFill>
          <a:blip r:embed="rId2"/>
          <a:stretch>
            <a:fillRect/>
          </a:stretch>
        </p:blipFill>
        <p:spPr>
          <a:xfrm>
            <a:off x="0" y="0"/>
            <a:ext cx="12192000" cy="3962400"/>
          </a:xfrm>
          <a:prstGeom prst="rect">
            <a:avLst/>
          </a:prstGeom>
        </p:spPr>
      </p:pic>
    </p:spTree>
    <p:extLst>
      <p:ext uri="{BB962C8B-B14F-4D97-AF65-F5344CB8AC3E}">
        <p14:creationId xmlns:p14="http://schemas.microsoft.com/office/powerpoint/2010/main" val="948069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274002" cy="1930400"/>
          </a:xfrm>
        </p:spPr>
        <p:txBody>
          <a:bodyPr/>
          <a:lstStyle/>
          <a:p>
            <a:r>
              <a:rPr lang="nl-NL" dirty="0" smtClean="0"/>
              <a:t>Kapitaal als knelpuntfactor.</a:t>
            </a:r>
            <a:endParaRPr lang="nl-NL" dirty="0"/>
          </a:p>
        </p:txBody>
      </p:sp>
      <p:sp>
        <p:nvSpPr>
          <p:cNvPr id="3" name="Tijdelijke aanduiding voor inhoud 2"/>
          <p:cNvSpPr>
            <a:spLocks noGrp="1"/>
          </p:cNvSpPr>
          <p:nvPr>
            <p:ph idx="1"/>
          </p:nvPr>
        </p:nvSpPr>
        <p:spPr>
          <a:xfrm>
            <a:off x="132348" y="409075"/>
            <a:ext cx="10323094" cy="6268452"/>
          </a:xfrm>
        </p:spPr>
        <p:txBody>
          <a:bodyPr>
            <a:noAutofit/>
          </a:bodyPr>
          <a:lstStyle/>
          <a:p>
            <a:r>
              <a:rPr lang="nl-NL" sz="2500" dirty="0" smtClean="0"/>
              <a:t>Tot nu toe de hele tijd gesteld dat Y* wordt bepaald door arbeid.</a:t>
            </a:r>
          </a:p>
          <a:p>
            <a:r>
              <a:rPr lang="nl-NL" sz="2500" dirty="0" smtClean="0"/>
              <a:t>Ook mogelijk dat er meer dan genoeg geschoolde arbeid is, maar gebrek aan kapitaal</a:t>
            </a:r>
          </a:p>
          <a:p>
            <a:r>
              <a:rPr lang="nl-NL" sz="2500" dirty="0" smtClean="0"/>
              <a:t>Dan wordt Y* niet bepaald door Aa * Apt maar door k * K waar k staat voor de kapitaalproductiviteit en K voor de kapitaalvoorraad.</a:t>
            </a:r>
          </a:p>
          <a:p>
            <a:r>
              <a:rPr lang="nl-NL" sz="2500" dirty="0" smtClean="0"/>
              <a:t>Daarentegen er is nog steeds een maximale werkgelegenheid, tenslotte Aa * APT kan niet groter zijn dan Y*.</a:t>
            </a:r>
          </a:p>
          <a:p>
            <a:r>
              <a:rPr lang="nl-NL" sz="2500" dirty="0" smtClean="0"/>
              <a:t>In dit geval is de maximale werkgelegenheid Y* / </a:t>
            </a:r>
            <a:r>
              <a:rPr lang="nl-NL" sz="2500" dirty="0" err="1" smtClean="0"/>
              <a:t>apt</a:t>
            </a:r>
            <a:r>
              <a:rPr lang="nl-NL" sz="2500" dirty="0" smtClean="0"/>
              <a:t> – Av*</a:t>
            </a:r>
          </a:p>
          <a:p>
            <a:r>
              <a:rPr lang="nl-NL" sz="2500" dirty="0" smtClean="0"/>
              <a:t>De werkloosheid willen we alsnog graag onderscheiden op conjunctuur en structuur.</a:t>
            </a:r>
          </a:p>
          <a:p>
            <a:r>
              <a:rPr lang="nl-NL" sz="2500" dirty="0" smtClean="0"/>
              <a:t>Totale werkloosheid = Aa – Av.</a:t>
            </a:r>
          </a:p>
          <a:p>
            <a:r>
              <a:rPr lang="nl-NL" sz="2500" dirty="0" smtClean="0"/>
              <a:t>Structurele werkloosheid = Aa – Av* (stel er bieden 10 mensen zich aan, er zijn er maximaal 8 nodig dan zijn er structureel 2 werkloos)</a:t>
            </a:r>
          </a:p>
          <a:p>
            <a:r>
              <a:rPr lang="nl-NL" sz="2500" dirty="0" smtClean="0"/>
              <a:t>De conjuncturele werkloosheid = U – </a:t>
            </a:r>
            <a:r>
              <a:rPr lang="nl-NL" sz="2500" dirty="0" err="1" smtClean="0"/>
              <a:t>Us</a:t>
            </a:r>
            <a:r>
              <a:rPr lang="nl-NL" sz="2500" dirty="0" smtClean="0"/>
              <a:t>.</a:t>
            </a:r>
          </a:p>
          <a:p>
            <a:pPr marL="0" indent="0">
              <a:buNone/>
            </a:pPr>
            <a:endParaRPr lang="nl-NL" sz="2500" dirty="0"/>
          </a:p>
          <a:p>
            <a:pPr marL="0" indent="0">
              <a:buNone/>
            </a:pP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47121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48916" y="156411"/>
            <a:ext cx="8925086" cy="5884951"/>
          </a:xfrm>
        </p:spPr>
        <p:txBody>
          <a:bodyPr>
            <a:normAutofit/>
          </a:bodyPr>
          <a:lstStyle/>
          <a:p>
            <a:endParaRPr lang="nl-NL" sz="2500" dirty="0"/>
          </a:p>
          <a:p>
            <a:r>
              <a:rPr lang="nl-NL" sz="2500" dirty="0"/>
              <a:t>Stel de vraag naar arbeid is </a:t>
            </a:r>
            <a:r>
              <a:rPr lang="nl-NL" sz="2500" dirty="0" smtClean="0"/>
              <a:t>5, </a:t>
            </a:r>
            <a:r>
              <a:rPr lang="nl-NL" sz="2500" dirty="0"/>
              <a:t>aanbod is 10 en de maximale werkgelegenheid is 8.</a:t>
            </a:r>
          </a:p>
          <a:p>
            <a:r>
              <a:rPr lang="nl-NL" sz="2500" dirty="0" smtClean="0"/>
              <a:t>De werkloosheid = Aa – Av = 10 – 5 = 5</a:t>
            </a:r>
          </a:p>
          <a:p>
            <a:r>
              <a:rPr lang="nl-NL" sz="2500" dirty="0" smtClean="0"/>
              <a:t>De structurele werkloosheid = Aa – av* = 10-8 = 2</a:t>
            </a:r>
          </a:p>
          <a:p>
            <a:r>
              <a:rPr lang="nl-NL" sz="2500" dirty="0" smtClean="0"/>
              <a:t>De conjuncturele werkloosheid = U – </a:t>
            </a:r>
            <a:r>
              <a:rPr lang="nl-NL" sz="2500" dirty="0" err="1" smtClean="0"/>
              <a:t>Us</a:t>
            </a:r>
            <a:r>
              <a:rPr lang="nl-NL" sz="2500" dirty="0" smtClean="0"/>
              <a:t> = 5 – 2 = 3</a:t>
            </a:r>
            <a:endParaRPr lang="nl-NL" sz="2500" dirty="0"/>
          </a:p>
        </p:txBody>
      </p:sp>
    </p:spTree>
    <p:extLst>
      <p:ext uri="{BB962C8B-B14F-4D97-AF65-F5344CB8AC3E}">
        <p14:creationId xmlns:p14="http://schemas.microsoft.com/office/powerpoint/2010/main" val="50114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opgave 3.35</a:t>
            </a:r>
            <a:endParaRPr lang="nl-NL" b="1" dirty="0"/>
          </a:p>
        </p:txBody>
      </p:sp>
      <p:sp>
        <p:nvSpPr>
          <p:cNvPr id="3" name="Tijdelijke aanduiding voor inhoud 2"/>
          <p:cNvSpPr>
            <a:spLocks noGrp="1"/>
          </p:cNvSpPr>
          <p:nvPr>
            <p:ph idx="1"/>
          </p:nvPr>
        </p:nvSpPr>
        <p:spPr>
          <a:xfrm>
            <a:off x="120316" y="1263317"/>
            <a:ext cx="5149516" cy="5510462"/>
          </a:xfrm>
        </p:spPr>
        <p:txBody>
          <a:bodyPr>
            <a:normAutofit/>
          </a:bodyPr>
          <a:lstStyle/>
          <a:p>
            <a:r>
              <a:rPr lang="nl-NL" sz="2500" dirty="0" smtClean="0"/>
              <a:t>10 </a:t>
            </a:r>
            <a:r>
              <a:rPr lang="nl-NL" sz="2500" dirty="0" smtClean="0"/>
              <a:t>minuten de tijd.</a:t>
            </a:r>
          </a:p>
          <a:p>
            <a:r>
              <a:rPr lang="nl-NL" sz="2500" dirty="0" smtClean="0"/>
              <a:t>Eerder klaar?</a:t>
            </a:r>
          </a:p>
          <a:p>
            <a:r>
              <a:rPr lang="nl-NL" sz="2500" dirty="0" smtClean="0"/>
              <a:t>Hoofdstuk 3 zit erop, je hebt het overleefd. Jij held! Jaja, dat heb jij gedaan, behalve als je geen sommetjes hebt gemaakt natuurlijk dan heb je niks overleefd dan heb je gefaald, teleurgesteld, eenzaamheid overvalt je, je begint aan jezelf te twijfelen, en terecht!</a:t>
            </a:r>
            <a:endParaRPr lang="nl-NL" sz="2500" dirty="0" smtClean="0"/>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41475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r="70789" b="83432"/>
          <a:stretch/>
        </p:blipFill>
        <p:spPr>
          <a:xfrm>
            <a:off x="0" y="-26192"/>
            <a:ext cx="3561347" cy="567614"/>
          </a:xfrm>
          <a:prstGeom prst="rect">
            <a:avLst/>
          </a:prstGeom>
        </p:spPr>
      </p:pic>
      <p:pic>
        <p:nvPicPr>
          <p:cNvPr id="5" name="Afbeelding 4"/>
          <p:cNvPicPr>
            <a:picLocks noChangeAspect="1"/>
          </p:cNvPicPr>
          <p:nvPr/>
        </p:nvPicPr>
        <p:blipFill rotWithShape="1">
          <a:blip r:embed="rId2"/>
          <a:srcRect r="54210" b="84486"/>
          <a:stretch/>
        </p:blipFill>
        <p:spPr>
          <a:xfrm>
            <a:off x="0" y="-26193"/>
            <a:ext cx="5582653" cy="531519"/>
          </a:xfrm>
          <a:prstGeom prst="rect">
            <a:avLst/>
          </a:prstGeom>
        </p:spPr>
      </p:pic>
      <p:pic>
        <p:nvPicPr>
          <p:cNvPr id="6" name="Afbeelding 5"/>
          <p:cNvPicPr>
            <a:picLocks noChangeAspect="1"/>
          </p:cNvPicPr>
          <p:nvPr/>
        </p:nvPicPr>
        <p:blipFill rotWithShape="1">
          <a:blip r:embed="rId2"/>
          <a:srcRect r="1710" b="84486"/>
          <a:stretch/>
        </p:blipFill>
        <p:spPr>
          <a:xfrm>
            <a:off x="0" y="-26193"/>
            <a:ext cx="11983453" cy="531519"/>
          </a:xfrm>
          <a:prstGeom prst="rect">
            <a:avLst/>
          </a:prstGeom>
        </p:spPr>
      </p:pic>
      <p:pic>
        <p:nvPicPr>
          <p:cNvPr id="7" name="Afbeelding 6"/>
          <p:cNvPicPr>
            <a:picLocks noChangeAspect="1"/>
          </p:cNvPicPr>
          <p:nvPr/>
        </p:nvPicPr>
        <p:blipFill rotWithShape="1">
          <a:blip r:embed="rId2"/>
          <a:srcRect b="72546"/>
          <a:stretch/>
        </p:blipFill>
        <p:spPr>
          <a:xfrm>
            <a:off x="0" y="-26193"/>
            <a:ext cx="12192000" cy="940593"/>
          </a:xfrm>
          <a:prstGeom prst="rect">
            <a:avLst/>
          </a:prstGeom>
        </p:spPr>
      </p:pic>
      <p:pic>
        <p:nvPicPr>
          <p:cNvPr id="8" name="Afbeelding 7"/>
          <p:cNvPicPr>
            <a:picLocks noChangeAspect="1"/>
          </p:cNvPicPr>
          <p:nvPr/>
        </p:nvPicPr>
        <p:blipFill rotWithShape="1">
          <a:blip r:embed="rId2"/>
          <a:srcRect r="42467" b="60957"/>
          <a:stretch/>
        </p:blipFill>
        <p:spPr>
          <a:xfrm>
            <a:off x="0" y="-26193"/>
            <a:ext cx="7014411" cy="1337635"/>
          </a:xfrm>
          <a:prstGeom prst="rect">
            <a:avLst/>
          </a:prstGeom>
        </p:spPr>
      </p:pic>
      <p:pic>
        <p:nvPicPr>
          <p:cNvPr id="9" name="Afbeelding 8"/>
          <p:cNvPicPr>
            <a:picLocks noChangeAspect="1"/>
          </p:cNvPicPr>
          <p:nvPr/>
        </p:nvPicPr>
        <p:blipFill rotWithShape="1">
          <a:blip r:embed="rId2"/>
          <a:srcRect b="50773"/>
          <a:stretch/>
        </p:blipFill>
        <p:spPr>
          <a:xfrm>
            <a:off x="0" y="-26193"/>
            <a:ext cx="12192000" cy="1686551"/>
          </a:xfrm>
          <a:prstGeom prst="rect">
            <a:avLst/>
          </a:prstGeom>
        </p:spPr>
      </p:pic>
      <p:pic>
        <p:nvPicPr>
          <p:cNvPr id="10" name="Afbeelding 9"/>
          <p:cNvPicPr>
            <a:picLocks noChangeAspect="1"/>
          </p:cNvPicPr>
          <p:nvPr/>
        </p:nvPicPr>
        <p:blipFill rotWithShape="1">
          <a:blip r:embed="rId2"/>
          <a:srcRect r="51349" b="39886"/>
          <a:stretch/>
        </p:blipFill>
        <p:spPr>
          <a:xfrm>
            <a:off x="0" y="-26192"/>
            <a:ext cx="5931568" cy="2059530"/>
          </a:xfrm>
          <a:prstGeom prst="rect">
            <a:avLst/>
          </a:prstGeom>
        </p:spPr>
      </p:pic>
      <p:pic>
        <p:nvPicPr>
          <p:cNvPr id="11" name="Afbeelding 10"/>
          <p:cNvPicPr>
            <a:picLocks noChangeAspect="1"/>
          </p:cNvPicPr>
          <p:nvPr/>
        </p:nvPicPr>
        <p:blipFill rotWithShape="1">
          <a:blip r:embed="rId2"/>
          <a:srcRect b="40237"/>
          <a:stretch/>
        </p:blipFill>
        <p:spPr>
          <a:xfrm>
            <a:off x="0" y="-26192"/>
            <a:ext cx="12192000" cy="2047498"/>
          </a:xfrm>
          <a:prstGeom prst="rect">
            <a:avLst/>
          </a:prstGeom>
        </p:spPr>
      </p:pic>
      <p:pic>
        <p:nvPicPr>
          <p:cNvPr id="12" name="Afbeelding 11"/>
          <p:cNvPicPr>
            <a:picLocks noChangeAspect="1"/>
          </p:cNvPicPr>
          <p:nvPr/>
        </p:nvPicPr>
        <p:blipFill rotWithShape="1">
          <a:blip r:embed="rId2"/>
          <a:srcRect r="32697" b="16708"/>
          <a:stretch/>
        </p:blipFill>
        <p:spPr>
          <a:xfrm>
            <a:off x="0" y="-26192"/>
            <a:ext cx="8205537" cy="2853614"/>
          </a:xfrm>
          <a:prstGeom prst="rect">
            <a:avLst/>
          </a:prstGeom>
        </p:spPr>
      </p:pic>
      <p:pic>
        <p:nvPicPr>
          <p:cNvPr id="13" name="Afbeelding 12"/>
          <p:cNvPicPr>
            <a:picLocks noChangeAspect="1"/>
          </p:cNvPicPr>
          <p:nvPr/>
        </p:nvPicPr>
        <p:blipFill rotWithShape="1">
          <a:blip r:embed="rId2"/>
          <a:srcRect b="18815"/>
          <a:stretch/>
        </p:blipFill>
        <p:spPr>
          <a:xfrm>
            <a:off x="0" y="-26193"/>
            <a:ext cx="12192000" cy="2781425"/>
          </a:xfrm>
          <a:prstGeom prst="rect">
            <a:avLst/>
          </a:prstGeom>
        </p:spPr>
      </p:pic>
      <p:pic>
        <p:nvPicPr>
          <p:cNvPr id="14" name="Afbeelding 13"/>
          <p:cNvPicPr>
            <a:picLocks noChangeAspect="1"/>
          </p:cNvPicPr>
          <p:nvPr/>
        </p:nvPicPr>
        <p:blipFill>
          <a:blip r:embed="rId2"/>
          <a:stretch>
            <a:fillRect/>
          </a:stretch>
        </p:blipFill>
        <p:spPr>
          <a:xfrm>
            <a:off x="0" y="-26193"/>
            <a:ext cx="12192000" cy="3426047"/>
          </a:xfrm>
          <a:prstGeom prst="rect">
            <a:avLst/>
          </a:prstGeom>
        </p:spPr>
      </p:pic>
    </p:spTree>
    <p:extLst>
      <p:ext uri="{BB962C8B-B14F-4D97-AF65-F5344CB8AC3E}">
        <p14:creationId xmlns:p14="http://schemas.microsoft.com/office/powerpoint/2010/main" val="284257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Marginale en gemiddelde consumptie	</a:t>
            </a:r>
            <a:endParaRPr lang="nl-NL" dirty="0"/>
          </a:p>
        </p:txBody>
      </p:sp>
      <p:sp>
        <p:nvSpPr>
          <p:cNvPr id="3" name="Tijdelijke aanduiding voor inhoud 2"/>
          <p:cNvSpPr>
            <a:spLocks noGrp="1"/>
          </p:cNvSpPr>
          <p:nvPr>
            <p:ph idx="1"/>
          </p:nvPr>
        </p:nvSpPr>
        <p:spPr/>
        <p:txBody>
          <a:bodyPr>
            <a:normAutofit/>
          </a:bodyPr>
          <a:lstStyle/>
          <a:p>
            <a:r>
              <a:rPr lang="nl-NL" sz="2500" dirty="0" smtClean="0"/>
              <a:t>Marginale consumptie = extra consumptie bij verandering van Y</a:t>
            </a:r>
          </a:p>
          <a:p>
            <a:r>
              <a:rPr lang="nl-NL" sz="2500" dirty="0" smtClean="0"/>
              <a:t>Gemiddelde consumptie = C / Y</a:t>
            </a:r>
          </a:p>
          <a:p>
            <a:r>
              <a:rPr lang="nl-NL" sz="2500" dirty="0" smtClean="0"/>
              <a:t>C = 0.75Y + 20</a:t>
            </a:r>
          </a:p>
          <a:p>
            <a:r>
              <a:rPr lang="nl-NL" sz="2500" dirty="0" smtClean="0"/>
              <a:t>0.75 = marginale consumptiequote</a:t>
            </a:r>
          </a:p>
          <a:p>
            <a:endParaRPr lang="nl-NL" sz="2500" dirty="0"/>
          </a:p>
        </p:txBody>
      </p:sp>
    </p:spTree>
    <p:extLst>
      <p:ext uri="{BB962C8B-B14F-4D97-AF65-F5344CB8AC3E}">
        <p14:creationId xmlns:p14="http://schemas.microsoft.com/office/powerpoint/2010/main" val="301317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Vinden jullie het ook zo koud?</a:t>
            </a:r>
            <a:endParaRPr lang="nl-NL" dirty="0"/>
          </a:p>
        </p:txBody>
      </p:sp>
      <p:sp>
        <p:nvSpPr>
          <p:cNvPr id="3" name="Tijdelijke aanduiding voor inhoud 2"/>
          <p:cNvSpPr>
            <a:spLocks noGrp="1"/>
          </p:cNvSpPr>
          <p:nvPr>
            <p:ph idx="1"/>
          </p:nvPr>
        </p:nvSpPr>
        <p:spPr/>
        <p:txBody>
          <a:bodyPr>
            <a:normAutofit/>
          </a:bodyPr>
          <a:lstStyle/>
          <a:p>
            <a:r>
              <a:rPr lang="nl-NL" sz="2500" dirty="0" smtClean="0"/>
              <a:t>Keynesiaans beleid kan een sneeuwbal effect hebben.</a:t>
            </a:r>
          </a:p>
          <a:p>
            <a:r>
              <a:rPr lang="nl-NL" sz="2500" dirty="0" smtClean="0"/>
              <a:t>Overheidsbeleid door meer uitgave verhoogd de effectieve vraag </a:t>
            </a:r>
            <a:r>
              <a:rPr lang="nl-NL" sz="2500" dirty="0" smtClean="0">
                <a:sym typeface="Wingdings" panose="05000000000000000000" pitchFamily="2" charset="2"/>
              </a:rPr>
              <a:t> stijging productie  stijging werkgelegenheid  stijging inkomen  stijging effectieve vraag  stijging werkgelegenheid ect.</a:t>
            </a:r>
          </a:p>
          <a:p>
            <a:r>
              <a:rPr lang="nl-NL" sz="2500" dirty="0" smtClean="0">
                <a:sym typeface="Wingdings" panose="05000000000000000000" pitchFamily="2" charset="2"/>
              </a:rPr>
              <a:t>Het effect versterkt zichzelf.</a:t>
            </a:r>
          </a:p>
          <a:p>
            <a:r>
              <a:rPr lang="nl-NL" sz="2500" dirty="0" smtClean="0">
                <a:sym typeface="Wingdings" panose="05000000000000000000" pitchFamily="2" charset="2"/>
              </a:rPr>
              <a:t>Noemen we ook wel het multipliereffect.</a:t>
            </a:r>
            <a:endParaRPr lang="nl-NL" sz="2500" dirty="0"/>
          </a:p>
        </p:txBody>
      </p:sp>
    </p:spTree>
    <p:extLst>
      <p:ext uri="{BB962C8B-B14F-4D97-AF65-F5344CB8AC3E}">
        <p14:creationId xmlns:p14="http://schemas.microsoft.com/office/powerpoint/2010/main" val="12951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berekenen van de multiplier</a:t>
            </a:r>
            <a:endParaRPr lang="nl-NL" dirty="0"/>
          </a:p>
        </p:txBody>
      </p:sp>
      <p:sp>
        <p:nvSpPr>
          <p:cNvPr id="3" name="Tijdelijke aanduiding voor inhoud 2"/>
          <p:cNvSpPr>
            <a:spLocks noGrp="1"/>
          </p:cNvSpPr>
          <p:nvPr>
            <p:ph idx="1"/>
          </p:nvPr>
        </p:nvSpPr>
        <p:spPr>
          <a:xfrm>
            <a:off x="677334" y="1347537"/>
            <a:ext cx="8596668" cy="4693825"/>
          </a:xfrm>
        </p:spPr>
        <p:txBody>
          <a:bodyPr>
            <a:normAutofit fontScale="92500" lnSpcReduction="20000"/>
          </a:bodyPr>
          <a:lstStyle/>
          <a:p>
            <a:r>
              <a:rPr lang="nl-NL" sz="2500" dirty="0" smtClean="0"/>
              <a:t>kijk mee op bladzijde 34.</a:t>
            </a:r>
          </a:p>
          <a:p>
            <a:r>
              <a:rPr lang="nl-NL" sz="2500" dirty="0" smtClean="0"/>
              <a:t>De formule Y = 0.75Y + 20 + Io (in ons voorbeeld)</a:t>
            </a:r>
          </a:p>
          <a:p>
            <a:r>
              <a:rPr lang="nl-NL" sz="2500" dirty="0" smtClean="0"/>
              <a:t>Herschrijven we naar Y – 075y = 20 + Io</a:t>
            </a:r>
          </a:p>
          <a:p>
            <a:r>
              <a:rPr lang="nl-NL" sz="2500" dirty="0" smtClean="0"/>
              <a:t>0.25Y = 20 + Io</a:t>
            </a:r>
          </a:p>
          <a:p>
            <a:r>
              <a:rPr lang="nl-NL" sz="2500" dirty="0" smtClean="0"/>
              <a:t>Herschrijven we naar Y = 4* 20 + 4 * Io</a:t>
            </a:r>
          </a:p>
          <a:p>
            <a:r>
              <a:rPr lang="nl-NL" sz="2500" dirty="0" smtClean="0"/>
              <a:t>Die vermenigvuldiging voor de Io = multiplier</a:t>
            </a:r>
          </a:p>
          <a:p>
            <a:r>
              <a:rPr lang="nl-NL" sz="2500" dirty="0" smtClean="0"/>
              <a:t>Of</a:t>
            </a:r>
          </a:p>
          <a:p>
            <a:r>
              <a:rPr lang="nl-NL" sz="2500" dirty="0" smtClean="0"/>
              <a:t>1/(1-c) = multiplier</a:t>
            </a:r>
          </a:p>
          <a:p>
            <a:r>
              <a:rPr lang="nl-NL" sz="2500" dirty="0" smtClean="0"/>
              <a:t>1 / (1 -0.75) = 1/0.25 =4</a:t>
            </a:r>
          </a:p>
          <a:p>
            <a:r>
              <a:rPr lang="nl-NL" sz="2500" dirty="0" smtClean="0"/>
              <a:t>Algemene multiplier = verandering van het gevolg (delta Y) / verandering van de oorzaak (Delta Co of Io)</a:t>
            </a:r>
            <a:endParaRPr lang="nl-NL" sz="2500" dirty="0"/>
          </a:p>
        </p:txBody>
      </p:sp>
    </p:spTree>
    <p:extLst>
      <p:ext uri="{BB962C8B-B14F-4D97-AF65-F5344CB8AC3E}">
        <p14:creationId xmlns:p14="http://schemas.microsoft.com/office/powerpoint/2010/main" val="381407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5326" y="0"/>
            <a:ext cx="8768676" cy="1930400"/>
          </a:xfrm>
        </p:spPr>
        <p:txBody>
          <a:bodyPr/>
          <a:lstStyle/>
          <a:p>
            <a:r>
              <a:rPr lang="nl-NL" dirty="0" smtClean="0"/>
              <a:t>Les </a:t>
            </a:r>
            <a:r>
              <a:rPr lang="nl-NL" dirty="0" smtClean="0"/>
              <a:t>1: </a:t>
            </a:r>
            <a:r>
              <a:rPr lang="nl-NL" dirty="0" smtClean="0"/>
              <a:t>3.3 de aanbodkant van het conjunctuur model.</a:t>
            </a:r>
            <a:endParaRPr lang="nl-NL" dirty="0"/>
          </a:p>
        </p:txBody>
      </p:sp>
      <p:sp>
        <p:nvSpPr>
          <p:cNvPr id="3" name="Tijdelijke aanduiding voor inhoud 2"/>
          <p:cNvSpPr>
            <a:spLocks noGrp="1"/>
          </p:cNvSpPr>
          <p:nvPr>
            <p:ph idx="1"/>
          </p:nvPr>
        </p:nvSpPr>
        <p:spPr>
          <a:xfrm>
            <a:off x="613610" y="1082842"/>
            <a:ext cx="8660391" cy="4958521"/>
          </a:xfrm>
        </p:spPr>
        <p:txBody>
          <a:bodyPr>
            <a:noAutofit/>
          </a:bodyPr>
          <a:lstStyle/>
          <a:p>
            <a:r>
              <a:rPr lang="nl-NL" sz="2500" dirty="0" smtClean="0"/>
              <a:t>Aanbodkant = productiekant = productiecapaciteit</a:t>
            </a:r>
          </a:p>
          <a:p>
            <a:r>
              <a:rPr lang="nl-NL" sz="2500" dirty="0" smtClean="0"/>
              <a:t>Wordt bepaald door de productiefactoren.</a:t>
            </a:r>
          </a:p>
          <a:p>
            <a:r>
              <a:rPr lang="nl-NL" sz="2500" dirty="0" smtClean="0"/>
              <a:t>En vooral de productiefactor die het meest schaars is.</a:t>
            </a:r>
          </a:p>
          <a:p>
            <a:endParaRPr lang="nl-NL" sz="2500" dirty="0"/>
          </a:p>
          <a:p>
            <a:r>
              <a:rPr lang="nl-NL" sz="2500" dirty="0" smtClean="0"/>
              <a:t>Stel: we wonen in een land waar we alleen maar roeiboten maken. (Pieter noemt dit ook wel Utopia)</a:t>
            </a:r>
          </a:p>
          <a:p>
            <a:r>
              <a:rPr lang="nl-NL" sz="2500" dirty="0" smtClean="0"/>
              <a:t>Voor het maken van een roeiboot hebben we nodig:</a:t>
            </a:r>
          </a:p>
          <a:p>
            <a:r>
              <a:rPr lang="nl-NL" sz="2500" dirty="0" smtClean="0"/>
              <a:t>1 arbeider, 1 boomstronk, 1 ondernemer en 1 machine.</a:t>
            </a:r>
          </a:p>
          <a:p>
            <a:r>
              <a:rPr lang="nl-NL" sz="2500" dirty="0" smtClean="0"/>
              <a:t>Stel we hebben 10 arbeiders, 10 boomstronken, 1 ondernemer en 10 machine.</a:t>
            </a:r>
          </a:p>
          <a:p>
            <a:r>
              <a:rPr lang="nl-NL" sz="2500" dirty="0" smtClean="0"/>
              <a:t>Dan kan ik toch maar 1 roeiboot maken (knelpuntfactor ondernemerschap met 1 arbeider)</a:t>
            </a:r>
            <a:endParaRPr lang="nl-NL" sz="2500" dirty="0"/>
          </a:p>
        </p:txBody>
      </p:sp>
    </p:spTree>
    <p:extLst>
      <p:ext uri="{BB962C8B-B14F-4D97-AF65-F5344CB8AC3E}">
        <p14:creationId xmlns:p14="http://schemas.microsoft.com/office/powerpoint/2010/main" val="601686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knelpuntfactor	</a:t>
            </a:r>
            <a:endParaRPr lang="nl-NL" dirty="0"/>
          </a:p>
        </p:txBody>
      </p:sp>
      <p:sp>
        <p:nvSpPr>
          <p:cNvPr id="3" name="Tijdelijke aanduiding voor inhoud 2"/>
          <p:cNvSpPr>
            <a:spLocks noGrp="1"/>
          </p:cNvSpPr>
          <p:nvPr>
            <p:ph idx="1"/>
          </p:nvPr>
        </p:nvSpPr>
        <p:spPr/>
        <p:txBody>
          <a:bodyPr>
            <a:normAutofit/>
          </a:bodyPr>
          <a:lstStyle/>
          <a:p>
            <a:r>
              <a:rPr lang="nl-NL" sz="2500" dirty="0" smtClean="0"/>
              <a:t>De knelpuntfactor kan bepaald worden door de kwantiteit (vorige voorbeeld, te weinig ondernemers)</a:t>
            </a:r>
          </a:p>
          <a:p>
            <a:r>
              <a:rPr lang="nl-NL" sz="2500" dirty="0" smtClean="0"/>
              <a:t>Maar ook door de kwaliteit (de ondernemers zijn niet bekwaam genoeg, de arbeiders zijn niet voldoende geschoold ect)</a:t>
            </a:r>
            <a:endParaRPr lang="nl-NL" sz="2500" dirty="0"/>
          </a:p>
        </p:txBody>
      </p:sp>
    </p:spTree>
    <p:extLst>
      <p:ext uri="{BB962C8B-B14F-4D97-AF65-F5344CB8AC3E}">
        <p14:creationId xmlns:p14="http://schemas.microsoft.com/office/powerpoint/2010/main" val="1691568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1904</TotalTime>
  <Words>2226</Words>
  <Application>Microsoft Office PowerPoint</Application>
  <PresentationFormat>Breedbeeld</PresentationFormat>
  <Paragraphs>301</Paragraphs>
  <Slides>47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47</vt:i4>
      </vt:variant>
    </vt:vector>
  </HeadingPairs>
  <TitlesOfParts>
    <vt:vector size="52" baseType="lpstr">
      <vt:lpstr>Arial</vt:lpstr>
      <vt:lpstr>Trebuchet MS</vt:lpstr>
      <vt:lpstr>Wingdings</vt:lpstr>
      <vt:lpstr>Wingdings 3</vt:lpstr>
      <vt:lpstr>Facet</vt:lpstr>
      <vt:lpstr>Welkom VWO 5.</vt:lpstr>
      <vt:lpstr>Lessen aankomende week</vt:lpstr>
      <vt:lpstr>Na herschrijvingen:</vt:lpstr>
      <vt:lpstr>Concluderend:</vt:lpstr>
      <vt:lpstr>Marginale en gemiddelde consumptie </vt:lpstr>
      <vt:lpstr>Vinden jullie het ook zo koud?</vt:lpstr>
      <vt:lpstr>Het berekenen van de multiplier</vt:lpstr>
      <vt:lpstr>Les 1: 3.3 de aanbodkant van het conjunctuur model.</vt:lpstr>
      <vt:lpstr>De knelpuntfactor </vt:lpstr>
      <vt:lpstr>De productiecapaciteit:</vt:lpstr>
      <vt:lpstr>We gaan even de vergelijkingen langs. (laten we ze allemaal even langs gaan)</vt:lpstr>
      <vt:lpstr>Y  = BE</vt:lpstr>
      <vt:lpstr>Vandaag: wat gebeurd er als we verschillende autonome variabele aanpassen.</vt:lpstr>
      <vt:lpstr>Maak opgave 3.25 en 3.26</vt:lpstr>
      <vt:lpstr>PowerPoint-presentatie</vt:lpstr>
      <vt:lpstr>Het oplossen van het model </vt:lpstr>
      <vt:lpstr>Maak opgave 3.27 en 3.28</vt:lpstr>
      <vt:lpstr>PowerPoint-presentatie</vt:lpstr>
      <vt:lpstr>Les 2: 3.3 de aanbodkant van het conjunctuur model.</vt:lpstr>
      <vt:lpstr>De knelpuntfactor </vt:lpstr>
      <vt:lpstr>De productiecapaciteit:</vt:lpstr>
      <vt:lpstr>We gaan even de vergelijkingen langs. (laten we ze allemaal even langs gaan)</vt:lpstr>
      <vt:lpstr>Y  = BE</vt:lpstr>
      <vt:lpstr>PowerPoint-presentatie</vt:lpstr>
      <vt:lpstr>Het oplossen van het model </vt:lpstr>
      <vt:lpstr>Vandaag nieuw: grafische weergaven van het inkomensevenwicht/het bestedingsevenwicht. </vt:lpstr>
      <vt:lpstr>Maak opgave 3.29 en 3.30 en 3.31</vt:lpstr>
      <vt:lpstr>PowerPoint-presentatie</vt:lpstr>
      <vt:lpstr>PowerPoint-presentatie</vt:lpstr>
      <vt:lpstr>PowerPoint-presentatie</vt:lpstr>
      <vt:lpstr>Maak opgave 3.32</vt:lpstr>
      <vt:lpstr>PowerPoint-presentatie</vt:lpstr>
      <vt:lpstr>PowerPoint-presentatie</vt:lpstr>
      <vt:lpstr>Les 3: samengevat, de conclusies van keynes (staat ook pagina 41).</vt:lpstr>
      <vt:lpstr>Terugblik opgave 3.32:</vt:lpstr>
      <vt:lpstr>Terugblik opgave 3.32:</vt:lpstr>
      <vt:lpstr>Terugblik opgave 3.32:</vt:lpstr>
      <vt:lpstr>Werkloosheid, structureel en conjunctureel </vt:lpstr>
      <vt:lpstr>Maak opgave 3.33 en 3.34</vt:lpstr>
      <vt:lpstr>PowerPoint-presentatie</vt:lpstr>
      <vt:lpstr>PowerPoint-presentatie</vt:lpstr>
      <vt:lpstr>PowerPoint-presentatie</vt:lpstr>
      <vt:lpstr>PowerPoint-presentatie</vt:lpstr>
      <vt:lpstr>Kapitaal als knelpuntfactor.</vt:lpstr>
      <vt:lpstr>PowerPoint-presentatie</vt:lpstr>
      <vt:lpstr>Maak opgave 3.35</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230</cp:revision>
  <dcterms:created xsi:type="dcterms:W3CDTF">2017-08-27T09:00:36Z</dcterms:created>
  <dcterms:modified xsi:type="dcterms:W3CDTF">2018-02-20T15:50:28Z</dcterms:modified>
</cp:coreProperties>
</file>